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7" r:id="rId6"/>
    <p:sldId id="261" r:id="rId7"/>
    <p:sldId id="259" r:id="rId8"/>
    <p:sldId id="264" r:id="rId9"/>
    <p:sldId id="266" r:id="rId10"/>
    <p:sldId id="265" r:id="rId11"/>
    <p:sldId id="263" r:id="rId12"/>
    <p:sldId id="270" r:id="rId13"/>
    <p:sldId id="271" r:id="rId14"/>
    <p:sldId id="268" r:id="rId15"/>
    <p:sldId id="269" r:id="rId16"/>
    <p:sldId id="262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3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FEC9F-00BC-430D-8244-F07F467C7223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AED6-E92B-4232-A939-44B1A5FD6C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47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Dowolny kształt 9"/>
          <p:cNvSpPr/>
          <p:nvPr userDrawn="1"/>
        </p:nvSpPr>
        <p:spPr>
          <a:xfrm>
            <a:off x="569908" y="4668067"/>
            <a:ext cx="8404975" cy="883188"/>
          </a:xfrm>
          <a:custGeom>
            <a:avLst/>
            <a:gdLst>
              <a:gd name="connsiteX0" fmla="*/ 41709 w 8772043"/>
              <a:gd name="connsiteY0" fmla="*/ 6169 h 1283135"/>
              <a:gd name="connsiteX1" fmla="*/ 1190025 w 8772043"/>
              <a:gd name="connsiteY1" fmla="*/ 1058793 h 1283135"/>
              <a:gd name="connsiteX2" fmla="*/ 2869969 w 8772043"/>
              <a:gd name="connsiteY2" fmla="*/ 442104 h 1283135"/>
              <a:gd name="connsiteX3" fmla="*/ 3848165 w 8772043"/>
              <a:gd name="connsiteY3" fmla="*/ 931202 h 1283135"/>
              <a:gd name="connsiteX4" fmla="*/ 4305365 w 8772043"/>
              <a:gd name="connsiteY4" fmla="*/ 654755 h 1283135"/>
              <a:gd name="connsiteX5" fmla="*/ 4741300 w 8772043"/>
              <a:gd name="connsiteY5" fmla="*/ 963100 h 1283135"/>
              <a:gd name="connsiteX6" fmla="*/ 5443048 w 8772043"/>
              <a:gd name="connsiteY6" fmla="*/ 803611 h 1283135"/>
              <a:gd name="connsiteX7" fmla="*/ 6453141 w 8772043"/>
              <a:gd name="connsiteY7" fmla="*/ 1133221 h 1283135"/>
              <a:gd name="connsiteX8" fmla="*/ 6804016 w 8772043"/>
              <a:gd name="connsiteY8" fmla="*/ 707918 h 1283135"/>
              <a:gd name="connsiteX9" fmla="*/ 7527030 w 8772043"/>
              <a:gd name="connsiteY9" fmla="*/ 803611 h 1283135"/>
              <a:gd name="connsiteX10" fmla="*/ 7643988 w 8772043"/>
              <a:gd name="connsiteY10" fmla="*/ 601593 h 1283135"/>
              <a:gd name="connsiteX11" fmla="*/ 8186248 w 8772043"/>
              <a:gd name="connsiteY11" fmla="*/ 718551 h 1283135"/>
              <a:gd name="connsiteX12" fmla="*/ 8271309 w 8772043"/>
              <a:gd name="connsiteY12" fmla="*/ 420839 h 1283135"/>
              <a:gd name="connsiteX13" fmla="*/ 8771039 w 8772043"/>
              <a:gd name="connsiteY13" fmla="*/ 431472 h 1283135"/>
              <a:gd name="connsiteX14" fmla="*/ 8398900 w 8772043"/>
              <a:gd name="connsiteY14" fmla="*/ 484634 h 1283135"/>
              <a:gd name="connsiteX15" fmla="*/ 8345737 w 8772043"/>
              <a:gd name="connsiteY15" fmla="*/ 792979 h 1283135"/>
              <a:gd name="connsiteX16" fmla="*/ 7792844 w 8772043"/>
              <a:gd name="connsiteY16" fmla="*/ 771714 h 1283135"/>
              <a:gd name="connsiteX17" fmla="*/ 7601458 w 8772043"/>
              <a:gd name="connsiteY17" fmla="*/ 963100 h 1283135"/>
              <a:gd name="connsiteX18" fmla="*/ 6878444 w 8772043"/>
              <a:gd name="connsiteY18" fmla="*/ 835509 h 1283135"/>
              <a:gd name="connsiteX19" fmla="*/ 6548834 w 8772043"/>
              <a:gd name="connsiteY19" fmla="*/ 1271444 h 1283135"/>
              <a:gd name="connsiteX20" fmla="*/ 5666332 w 8772043"/>
              <a:gd name="connsiteY20" fmla="*/ 1026895 h 1283135"/>
              <a:gd name="connsiteX21" fmla="*/ 4964583 w 8772043"/>
              <a:gd name="connsiteY21" fmla="*/ 1154486 h 1283135"/>
              <a:gd name="connsiteX22" fmla="*/ 4315997 w 8772043"/>
              <a:gd name="connsiteY22" fmla="*/ 941834 h 1283135"/>
              <a:gd name="connsiteX23" fmla="*/ 3943858 w 8772043"/>
              <a:gd name="connsiteY23" fmla="*/ 1133221 h 1283135"/>
              <a:gd name="connsiteX24" fmla="*/ 3316537 w 8772043"/>
              <a:gd name="connsiteY24" fmla="*/ 771714 h 1283135"/>
              <a:gd name="connsiteX25" fmla="*/ 2614788 w 8772043"/>
              <a:gd name="connsiteY25" fmla="*/ 803611 h 1283135"/>
              <a:gd name="connsiteX26" fmla="*/ 1509002 w 8772043"/>
              <a:gd name="connsiteY26" fmla="*/ 1282076 h 1283135"/>
              <a:gd name="connsiteX27" fmla="*/ 371318 w 8772043"/>
              <a:gd name="connsiteY27" fmla="*/ 654755 h 1283135"/>
              <a:gd name="connsiteX28" fmla="*/ 41709 w 8772043"/>
              <a:gd name="connsiteY28" fmla="*/ 6169 h 1283135"/>
              <a:gd name="connsiteX0" fmla="*/ 4250 w 8404975"/>
              <a:gd name="connsiteY0" fmla="*/ 254808 h 883188"/>
              <a:gd name="connsiteX1" fmla="*/ 822957 w 8404975"/>
              <a:gd name="connsiteY1" fmla="*/ 658846 h 883188"/>
              <a:gd name="connsiteX2" fmla="*/ 2502901 w 8404975"/>
              <a:gd name="connsiteY2" fmla="*/ 42157 h 883188"/>
              <a:gd name="connsiteX3" fmla="*/ 3481097 w 8404975"/>
              <a:gd name="connsiteY3" fmla="*/ 531255 h 883188"/>
              <a:gd name="connsiteX4" fmla="*/ 3938297 w 8404975"/>
              <a:gd name="connsiteY4" fmla="*/ 254808 h 883188"/>
              <a:gd name="connsiteX5" fmla="*/ 4374232 w 8404975"/>
              <a:gd name="connsiteY5" fmla="*/ 563153 h 883188"/>
              <a:gd name="connsiteX6" fmla="*/ 5075980 w 8404975"/>
              <a:gd name="connsiteY6" fmla="*/ 403664 h 883188"/>
              <a:gd name="connsiteX7" fmla="*/ 6086073 w 8404975"/>
              <a:gd name="connsiteY7" fmla="*/ 733274 h 883188"/>
              <a:gd name="connsiteX8" fmla="*/ 6436948 w 8404975"/>
              <a:gd name="connsiteY8" fmla="*/ 307971 h 883188"/>
              <a:gd name="connsiteX9" fmla="*/ 7159962 w 8404975"/>
              <a:gd name="connsiteY9" fmla="*/ 403664 h 883188"/>
              <a:gd name="connsiteX10" fmla="*/ 7276920 w 8404975"/>
              <a:gd name="connsiteY10" fmla="*/ 201646 h 883188"/>
              <a:gd name="connsiteX11" fmla="*/ 7819180 w 8404975"/>
              <a:gd name="connsiteY11" fmla="*/ 318604 h 883188"/>
              <a:gd name="connsiteX12" fmla="*/ 7904241 w 8404975"/>
              <a:gd name="connsiteY12" fmla="*/ 20892 h 883188"/>
              <a:gd name="connsiteX13" fmla="*/ 8403971 w 8404975"/>
              <a:gd name="connsiteY13" fmla="*/ 31525 h 883188"/>
              <a:gd name="connsiteX14" fmla="*/ 8031832 w 8404975"/>
              <a:gd name="connsiteY14" fmla="*/ 84687 h 883188"/>
              <a:gd name="connsiteX15" fmla="*/ 7978669 w 8404975"/>
              <a:gd name="connsiteY15" fmla="*/ 393032 h 883188"/>
              <a:gd name="connsiteX16" fmla="*/ 7425776 w 8404975"/>
              <a:gd name="connsiteY16" fmla="*/ 371767 h 883188"/>
              <a:gd name="connsiteX17" fmla="*/ 7234390 w 8404975"/>
              <a:gd name="connsiteY17" fmla="*/ 563153 h 883188"/>
              <a:gd name="connsiteX18" fmla="*/ 6511376 w 8404975"/>
              <a:gd name="connsiteY18" fmla="*/ 435562 h 883188"/>
              <a:gd name="connsiteX19" fmla="*/ 6181766 w 8404975"/>
              <a:gd name="connsiteY19" fmla="*/ 871497 h 883188"/>
              <a:gd name="connsiteX20" fmla="*/ 5299264 w 8404975"/>
              <a:gd name="connsiteY20" fmla="*/ 626948 h 883188"/>
              <a:gd name="connsiteX21" fmla="*/ 4597515 w 8404975"/>
              <a:gd name="connsiteY21" fmla="*/ 754539 h 883188"/>
              <a:gd name="connsiteX22" fmla="*/ 3948929 w 8404975"/>
              <a:gd name="connsiteY22" fmla="*/ 541887 h 883188"/>
              <a:gd name="connsiteX23" fmla="*/ 3576790 w 8404975"/>
              <a:gd name="connsiteY23" fmla="*/ 733274 h 883188"/>
              <a:gd name="connsiteX24" fmla="*/ 2949469 w 8404975"/>
              <a:gd name="connsiteY24" fmla="*/ 371767 h 883188"/>
              <a:gd name="connsiteX25" fmla="*/ 2247720 w 8404975"/>
              <a:gd name="connsiteY25" fmla="*/ 403664 h 883188"/>
              <a:gd name="connsiteX26" fmla="*/ 1141934 w 8404975"/>
              <a:gd name="connsiteY26" fmla="*/ 882129 h 883188"/>
              <a:gd name="connsiteX27" fmla="*/ 4250 w 8404975"/>
              <a:gd name="connsiteY27" fmla="*/ 254808 h 88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404975" h="883188">
                <a:moveTo>
                  <a:pt x="4250" y="254808"/>
                </a:moveTo>
                <a:cubicBezTo>
                  <a:pt x="-48913" y="217594"/>
                  <a:pt x="406515" y="694288"/>
                  <a:pt x="822957" y="658846"/>
                </a:cubicBezTo>
                <a:cubicBezTo>
                  <a:pt x="1239399" y="623404"/>
                  <a:pt x="2059878" y="63422"/>
                  <a:pt x="2502901" y="42157"/>
                </a:cubicBezTo>
                <a:cubicBezTo>
                  <a:pt x="2945924" y="20892"/>
                  <a:pt x="3241864" y="495813"/>
                  <a:pt x="3481097" y="531255"/>
                </a:cubicBezTo>
                <a:cubicBezTo>
                  <a:pt x="3720330" y="566697"/>
                  <a:pt x="3789441" y="249492"/>
                  <a:pt x="3938297" y="254808"/>
                </a:cubicBezTo>
                <a:cubicBezTo>
                  <a:pt x="4087153" y="260124"/>
                  <a:pt x="4184618" y="538344"/>
                  <a:pt x="4374232" y="563153"/>
                </a:cubicBezTo>
                <a:cubicBezTo>
                  <a:pt x="4563846" y="587962"/>
                  <a:pt x="4790673" y="375311"/>
                  <a:pt x="5075980" y="403664"/>
                </a:cubicBezTo>
                <a:cubicBezTo>
                  <a:pt x="5361287" y="432017"/>
                  <a:pt x="5859245" y="749223"/>
                  <a:pt x="6086073" y="733274"/>
                </a:cubicBezTo>
                <a:cubicBezTo>
                  <a:pt x="6312901" y="717325"/>
                  <a:pt x="6257967" y="362906"/>
                  <a:pt x="6436948" y="307971"/>
                </a:cubicBezTo>
                <a:cubicBezTo>
                  <a:pt x="6615929" y="253036"/>
                  <a:pt x="7019967" y="421385"/>
                  <a:pt x="7159962" y="403664"/>
                </a:cubicBezTo>
                <a:cubicBezTo>
                  <a:pt x="7299957" y="385943"/>
                  <a:pt x="7167050" y="215823"/>
                  <a:pt x="7276920" y="201646"/>
                </a:cubicBezTo>
                <a:cubicBezTo>
                  <a:pt x="7386790" y="187469"/>
                  <a:pt x="7714627" y="348730"/>
                  <a:pt x="7819180" y="318604"/>
                </a:cubicBezTo>
                <a:cubicBezTo>
                  <a:pt x="7923733" y="288478"/>
                  <a:pt x="7806776" y="68738"/>
                  <a:pt x="7904241" y="20892"/>
                </a:cubicBezTo>
                <a:cubicBezTo>
                  <a:pt x="8001706" y="-26954"/>
                  <a:pt x="8382706" y="20893"/>
                  <a:pt x="8403971" y="31525"/>
                </a:cubicBezTo>
                <a:cubicBezTo>
                  <a:pt x="8425236" y="42158"/>
                  <a:pt x="8102716" y="24436"/>
                  <a:pt x="8031832" y="84687"/>
                </a:cubicBezTo>
                <a:cubicBezTo>
                  <a:pt x="7960948" y="144938"/>
                  <a:pt x="8079678" y="345185"/>
                  <a:pt x="7978669" y="393032"/>
                </a:cubicBezTo>
                <a:cubicBezTo>
                  <a:pt x="7877660" y="440879"/>
                  <a:pt x="7549822" y="343414"/>
                  <a:pt x="7425776" y="371767"/>
                </a:cubicBezTo>
                <a:cubicBezTo>
                  <a:pt x="7301730" y="400120"/>
                  <a:pt x="7386790" y="552521"/>
                  <a:pt x="7234390" y="563153"/>
                </a:cubicBezTo>
                <a:cubicBezTo>
                  <a:pt x="7081990" y="573785"/>
                  <a:pt x="6686813" y="384171"/>
                  <a:pt x="6511376" y="435562"/>
                </a:cubicBezTo>
                <a:cubicBezTo>
                  <a:pt x="6335939" y="486953"/>
                  <a:pt x="6383785" y="839599"/>
                  <a:pt x="6181766" y="871497"/>
                </a:cubicBezTo>
                <a:cubicBezTo>
                  <a:pt x="5979747" y="903395"/>
                  <a:pt x="5563306" y="646441"/>
                  <a:pt x="5299264" y="626948"/>
                </a:cubicBezTo>
                <a:cubicBezTo>
                  <a:pt x="5035222" y="607455"/>
                  <a:pt x="4822571" y="768716"/>
                  <a:pt x="4597515" y="754539"/>
                </a:cubicBezTo>
                <a:cubicBezTo>
                  <a:pt x="4372459" y="740362"/>
                  <a:pt x="4119050" y="545431"/>
                  <a:pt x="3948929" y="541887"/>
                </a:cubicBezTo>
                <a:cubicBezTo>
                  <a:pt x="3778808" y="538343"/>
                  <a:pt x="3743367" y="761627"/>
                  <a:pt x="3576790" y="733274"/>
                </a:cubicBezTo>
                <a:cubicBezTo>
                  <a:pt x="3410213" y="704921"/>
                  <a:pt x="3170981" y="426702"/>
                  <a:pt x="2949469" y="371767"/>
                </a:cubicBezTo>
                <a:cubicBezTo>
                  <a:pt x="2727957" y="316832"/>
                  <a:pt x="2548976" y="318604"/>
                  <a:pt x="2247720" y="403664"/>
                </a:cubicBezTo>
                <a:cubicBezTo>
                  <a:pt x="1946464" y="488724"/>
                  <a:pt x="1515846" y="906938"/>
                  <a:pt x="1141934" y="882129"/>
                </a:cubicBezTo>
                <a:cubicBezTo>
                  <a:pt x="768022" y="857320"/>
                  <a:pt x="57413" y="292022"/>
                  <a:pt x="4250" y="2548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52000">
                <a:schemeClr val="accent1">
                  <a:tint val="44500"/>
                  <a:satMod val="160000"/>
                </a:schemeClr>
              </a:gs>
              <a:gs pos="66000">
                <a:schemeClr val="accent1">
                  <a:tint val="23500"/>
                  <a:satMod val="160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http://tiry.arbiter.pl/files/g/2_201834722_IMG_7639_.jpg"/>
          <p:cNvPicPr/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260" y1="71894" x2="46260" y2="71894"/>
                        <a14:foregroundMark x1="25649" y1="67617" x2="25649" y2="67617"/>
                        <a14:foregroundMark x1="47176" y1="62525" x2="47176" y2="62525"/>
                        <a14:foregroundMark x1="74504" y1="63136" x2="74504" y2="63136"/>
                        <a14:backgroundMark x1="37557" y1="76782" x2="37557" y2="76782"/>
                        <a14:backgroundMark x1="40458" y1="74949" x2="40458" y2="74949"/>
                        <a14:backgroundMark x1="51603" y1="74949" x2="51603" y2="74949"/>
                        <a14:backgroundMark x1="72366" y1="63951" x2="72366" y2="63951"/>
                        <a14:backgroundMark x1="69924" y1="67006" x2="69924" y2="67006"/>
                        <a14:backgroundMark x1="67939" y1="65580" x2="67939" y2="65580"/>
                        <a14:backgroundMark x1="70076" y1="65377" x2="70076" y2="65377"/>
                        <a14:backgroundMark x1="67481" y1="68024" x2="67481" y2="68024"/>
                        <a14:backgroundMark x1="65802" y1="68635" x2="65802" y2="68635"/>
                        <a14:backgroundMark x1="60458" y1="69246" x2="60458" y2="69246"/>
                        <a14:backgroundMark x1="57863" y1="70468" x2="57863" y2="70468"/>
                        <a14:backgroundMark x1="54656" y1="70876" x2="54656" y2="70876"/>
                        <a14:backgroundMark x1="52214" y1="71894" x2="52214" y2="71894"/>
                        <a14:backgroundMark x1="83664" y1="47658" x2="83664" y2="47658"/>
                        <a14:backgroundMark x1="82748" y1="45418" x2="82748" y2="45418"/>
                        <a14:backgroundMark x1="56031" y1="71079" x2="56031" y2="71079"/>
                        <a14:backgroundMark x1="58779" y1="70468" x2="58779" y2="70468"/>
                        <a14:backgroundMark x1="50687" y1="72912" x2="50687" y2="72912"/>
                      </a14:backgroundRemoval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96" t="23851" r="16364" b="24470"/>
          <a:stretch/>
        </p:blipFill>
        <p:spPr bwMode="auto">
          <a:xfrm>
            <a:off x="4788024" y="2647950"/>
            <a:ext cx="4104456" cy="264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Elipsa 10"/>
          <p:cNvSpPr/>
          <p:nvPr userDrawn="1"/>
        </p:nvSpPr>
        <p:spPr>
          <a:xfrm>
            <a:off x="5148064" y="3805132"/>
            <a:ext cx="432048" cy="167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 userDrawn="1"/>
        </p:nvSpPr>
        <p:spPr>
          <a:xfrm rot="151210">
            <a:off x="5147859" y="4754004"/>
            <a:ext cx="432048" cy="1770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504056"/>
          </a:xfr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2000">
                <a:schemeClr val="accent2">
                  <a:lumMod val="20000"/>
                  <a:lumOff val="80000"/>
                </a:schemeClr>
              </a:gs>
              <a:gs pos="66000">
                <a:schemeClr val="accent1">
                  <a:tint val="23500"/>
                  <a:satMod val="160000"/>
                  <a:alpha val="30000"/>
                </a:schemeClr>
              </a:gs>
            </a:gsLst>
            <a:lin ang="0" scaled="1"/>
          </a:gradFill>
        </p:spPr>
        <p:txBody>
          <a:bodyPr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25658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6093295"/>
            <a:ext cx="3566269" cy="76470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6093295"/>
            <a:ext cx="9146380" cy="76470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1"/>
            <a:r>
              <a:rPr lang="pl-PL" dirty="0" err="1" smtClean="0"/>
              <a:t>Asdda</a:t>
            </a:r>
            <a:endParaRPr lang="pl-PL" dirty="0" smtClean="0"/>
          </a:p>
          <a:p>
            <a:pPr lvl="1"/>
            <a:endParaRPr lang="pl-P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20138185">
            <a:off x="100930" y="6310452"/>
            <a:ext cx="1097064" cy="204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2012-09-27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DRGANIA W TRANSPORCIE DROGOWTM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Zagadnienia ogólne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8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</p:spPr>
        <p:txBody>
          <a:bodyPr/>
          <a:lstStyle/>
          <a:p>
            <a:pPr algn="ctr"/>
            <a:r>
              <a:rPr lang="pl-PL" dirty="0" smtClean="0"/>
              <a:t>Ogólna charakterystyka drgań </a:t>
            </a:r>
            <a:br>
              <a:rPr lang="pl-PL" dirty="0" smtClean="0"/>
            </a:br>
            <a:r>
              <a:rPr lang="pl-PL" dirty="0" smtClean="0"/>
              <a:t>w transporcie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7588" y="1196752"/>
            <a:ext cx="8928992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/>
              <a:t>Obie strony (</a:t>
            </a:r>
            <a:r>
              <a:rPr lang="pl-PL" dirty="0" smtClean="0"/>
              <a:t>zarówno </a:t>
            </a:r>
            <a:r>
              <a:rPr lang="pl-PL" dirty="0"/>
              <a:t>pracodawcy, jak i pracownicy) wskazują na </a:t>
            </a:r>
            <a:r>
              <a:rPr lang="pl-PL" b="1" dirty="0" smtClean="0">
                <a:solidFill>
                  <a:srgbClr val="7030A0"/>
                </a:solidFill>
              </a:rPr>
              <a:t>zły stan </a:t>
            </a:r>
            <a:r>
              <a:rPr lang="pl-PL" b="1" dirty="0">
                <a:solidFill>
                  <a:srgbClr val="7030A0"/>
                </a:solidFill>
              </a:rPr>
              <a:t>nawierzchni </a:t>
            </a:r>
            <a:r>
              <a:rPr lang="pl-PL" b="1" dirty="0" smtClean="0">
                <a:solidFill>
                  <a:srgbClr val="7030A0"/>
                </a:solidFill>
              </a:rPr>
              <a:t>dróg </a:t>
            </a:r>
            <a:r>
              <a:rPr lang="pl-PL" b="1" dirty="0">
                <a:solidFill>
                  <a:srgbClr val="7030A0"/>
                </a:solidFill>
              </a:rPr>
              <a:t>krajowych</a:t>
            </a:r>
            <a:r>
              <a:rPr lang="pl-PL" dirty="0"/>
              <a:t> i uważają, że jest ona </a:t>
            </a:r>
            <a:r>
              <a:rPr lang="pl-PL" dirty="0" smtClean="0"/>
              <a:t>źródłem wstrząsów i </a:t>
            </a:r>
            <a:r>
              <a:rPr lang="pl-PL" dirty="0" err="1" smtClean="0"/>
              <a:t>mikrourazów</a:t>
            </a:r>
            <a:r>
              <a:rPr lang="pl-PL" dirty="0" smtClean="0"/>
              <a:t> . </a:t>
            </a:r>
            <a:r>
              <a:rPr lang="pl-PL" b="1" dirty="0" smtClean="0">
                <a:solidFill>
                  <a:srgbClr val="7030A0"/>
                </a:solidFill>
              </a:rPr>
              <a:t>Analiza wyników </a:t>
            </a:r>
            <a:r>
              <a:rPr lang="pl-PL" b="1" dirty="0">
                <a:solidFill>
                  <a:srgbClr val="7030A0"/>
                </a:solidFill>
              </a:rPr>
              <a:t>18 badań epidemiologicznych — </a:t>
            </a:r>
            <a:r>
              <a:rPr lang="pl-PL" b="1" dirty="0" smtClean="0">
                <a:solidFill>
                  <a:srgbClr val="7030A0"/>
                </a:solidFill>
              </a:rPr>
              <a:t>przeprowadzonych w </a:t>
            </a:r>
            <a:r>
              <a:rPr lang="pl-PL" b="1" dirty="0">
                <a:solidFill>
                  <a:srgbClr val="7030A0"/>
                </a:solidFill>
              </a:rPr>
              <a:t>latach 1987–1994</a:t>
            </a:r>
            <a:r>
              <a:rPr lang="pl-PL" dirty="0"/>
              <a:t> w rożnych grupach zawodowych, w tym </a:t>
            </a:r>
            <a:r>
              <a:rPr lang="pl-PL" dirty="0" smtClean="0"/>
              <a:t>najczęściej u </a:t>
            </a:r>
            <a:r>
              <a:rPr lang="pl-PL" b="1" dirty="0" smtClean="0">
                <a:solidFill>
                  <a:srgbClr val="7030A0"/>
                </a:solidFill>
              </a:rPr>
              <a:t>kierowców autobusów</a:t>
            </a:r>
            <a:r>
              <a:rPr lang="pl-PL" b="1" dirty="0">
                <a:solidFill>
                  <a:srgbClr val="7030A0"/>
                </a:solidFill>
              </a:rPr>
              <a:t>, </a:t>
            </a:r>
            <a:r>
              <a:rPr lang="pl-PL" b="1" dirty="0" smtClean="0">
                <a:solidFill>
                  <a:srgbClr val="7030A0"/>
                </a:solidFill>
              </a:rPr>
              <a:t>traktorzystów</a:t>
            </a:r>
            <a:r>
              <a:rPr lang="pl-PL" b="1" dirty="0">
                <a:solidFill>
                  <a:srgbClr val="7030A0"/>
                </a:solidFill>
              </a:rPr>
              <a:t>, </a:t>
            </a:r>
            <a:r>
              <a:rPr lang="pl-PL" b="1" dirty="0" smtClean="0">
                <a:solidFill>
                  <a:srgbClr val="7030A0"/>
                </a:solidFill>
              </a:rPr>
              <a:t>operatorów wózków widłowych </a:t>
            </a:r>
            <a:r>
              <a:rPr lang="pl-PL" b="1" dirty="0">
                <a:solidFill>
                  <a:srgbClr val="7030A0"/>
                </a:solidFill>
              </a:rPr>
              <a:t>i </a:t>
            </a:r>
            <a:r>
              <a:rPr lang="pl-PL" b="1" dirty="0" smtClean="0">
                <a:solidFill>
                  <a:srgbClr val="7030A0"/>
                </a:solidFill>
              </a:rPr>
              <a:t>dźwigów</a:t>
            </a:r>
            <a:r>
              <a:rPr lang="pl-PL" dirty="0" smtClean="0"/>
              <a:t> </a:t>
            </a:r>
            <a:r>
              <a:rPr lang="pl-PL" dirty="0"/>
              <a:t>— pozwoliła autorom na stwierdzenie, że </a:t>
            </a:r>
            <a:r>
              <a:rPr lang="pl-PL" dirty="0" smtClean="0"/>
              <a:t>zawodowe narażenie </a:t>
            </a:r>
            <a:r>
              <a:rPr lang="pl-PL" dirty="0"/>
              <a:t>na wibracje </a:t>
            </a:r>
            <a:r>
              <a:rPr lang="pl-PL" dirty="0" smtClean="0"/>
              <a:t>ogólne </a:t>
            </a:r>
            <a:r>
              <a:rPr lang="pl-PL" dirty="0"/>
              <a:t>wiąże się ze </a:t>
            </a:r>
            <a:r>
              <a:rPr lang="pl-PL" b="1" dirty="0">
                <a:solidFill>
                  <a:srgbClr val="7030A0"/>
                </a:solidFill>
              </a:rPr>
              <a:t>zwiększonym </a:t>
            </a:r>
            <a:r>
              <a:rPr lang="pl-PL" b="1" dirty="0" smtClean="0">
                <a:solidFill>
                  <a:srgbClr val="7030A0"/>
                </a:solidFill>
              </a:rPr>
              <a:t>ryzykiem występowania </a:t>
            </a:r>
            <a:r>
              <a:rPr lang="pl-PL" b="1" dirty="0">
                <a:solidFill>
                  <a:srgbClr val="7030A0"/>
                </a:solidFill>
              </a:rPr>
              <a:t>dolegliwości </a:t>
            </a:r>
            <a:r>
              <a:rPr lang="pl-PL" b="1" dirty="0" smtClean="0">
                <a:solidFill>
                  <a:srgbClr val="7030A0"/>
                </a:solidFill>
              </a:rPr>
              <a:t/>
            </a:r>
            <a:br>
              <a:rPr lang="pl-PL" b="1" dirty="0" smtClean="0">
                <a:solidFill>
                  <a:srgbClr val="7030A0"/>
                </a:solidFill>
              </a:rPr>
            </a:br>
            <a:r>
              <a:rPr lang="pl-PL" b="1" dirty="0" smtClean="0">
                <a:solidFill>
                  <a:srgbClr val="7030A0"/>
                </a:solidFill>
              </a:rPr>
              <a:t>w </a:t>
            </a:r>
            <a:r>
              <a:rPr lang="pl-PL" b="1" dirty="0">
                <a:solidFill>
                  <a:srgbClr val="7030A0"/>
                </a:solidFill>
              </a:rPr>
              <a:t>lędźwiowym odcinku kręgosłupa.</a:t>
            </a:r>
            <a:r>
              <a:rPr lang="pl-PL" dirty="0"/>
              <a:t> </a:t>
            </a:r>
            <a:r>
              <a:rPr lang="pl-PL" dirty="0" smtClean="0"/>
              <a:t>Wyniki badań </a:t>
            </a:r>
            <a:r>
              <a:rPr lang="pl-PL" dirty="0"/>
              <a:t>własnych przeprowadzonych w 100-osobowej grupie </a:t>
            </a:r>
            <a:r>
              <a:rPr lang="pl-PL" dirty="0" smtClean="0"/>
              <a:t>kierowców są </a:t>
            </a:r>
            <a:r>
              <a:rPr lang="pl-PL" dirty="0"/>
              <a:t>zgodne z danymi literaturowymi. W badanej grupie około </a:t>
            </a:r>
            <a:r>
              <a:rPr lang="pl-PL" b="1" dirty="0">
                <a:solidFill>
                  <a:srgbClr val="7030A0"/>
                </a:solidFill>
              </a:rPr>
              <a:t>55% </a:t>
            </a:r>
            <a:r>
              <a:rPr lang="pl-PL" b="1" dirty="0" smtClean="0">
                <a:solidFill>
                  <a:srgbClr val="7030A0"/>
                </a:solidFill>
              </a:rPr>
              <a:t>pracowników zgłaszało </a:t>
            </a:r>
            <a:r>
              <a:rPr lang="pl-PL" b="1" dirty="0">
                <a:solidFill>
                  <a:srgbClr val="7030A0"/>
                </a:solidFill>
              </a:rPr>
              <a:t>dolegliwości ze strony układu ruchu, przy </a:t>
            </a:r>
            <a:r>
              <a:rPr lang="pl-PL" b="1" dirty="0" smtClean="0">
                <a:solidFill>
                  <a:srgbClr val="7030A0"/>
                </a:solidFill>
              </a:rPr>
              <a:t>czym były </a:t>
            </a:r>
            <a:r>
              <a:rPr lang="pl-PL" b="1" dirty="0">
                <a:solidFill>
                  <a:srgbClr val="7030A0"/>
                </a:solidFill>
              </a:rPr>
              <a:t>to przede wszystkim zespoły </a:t>
            </a:r>
            <a:r>
              <a:rPr lang="pl-PL" b="1" dirty="0" smtClean="0">
                <a:solidFill>
                  <a:srgbClr val="7030A0"/>
                </a:solidFill>
              </a:rPr>
              <a:t>bólowe </a:t>
            </a:r>
            <a:r>
              <a:rPr lang="pl-PL" b="1" dirty="0">
                <a:solidFill>
                  <a:srgbClr val="7030A0"/>
                </a:solidFill>
              </a:rPr>
              <a:t>kręgosłupa </a:t>
            </a:r>
            <a:r>
              <a:rPr lang="pl-PL" b="1" dirty="0" smtClean="0">
                <a:solidFill>
                  <a:srgbClr val="7030A0"/>
                </a:solidFill>
              </a:rPr>
              <a:t>zlokalizowane w </a:t>
            </a:r>
            <a:r>
              <a:rPr lang="pl-PL" b="1" dirty="0">
                <a:solidFill>
                  <a:srgbClr val="7030A0"/>
                </a:solidFill>
              </a:rPr>
              <a:t>odcinku lędźwiowym. Blisko 30% badanych skarżyło się na </a:t>
            </a:r>
            <a:r>
              <a:rPr lang="pl-PL" b="1" dirty="0" smtClean="0">
                <a:solidFill>
                  <a:srgbClr val="7030A0"/>
                </a:solidFill>
              </a:rPr>
              <a:t>współistnienie zespołów bólowych </a:t>
            </a:r>
            <a:r>
              <a:rPr lang="pl-PL" b="1" dirty="0">
                <a:solidFill>
                  <a:srgbClr val="7030A0"/>
                </a:solidFill>
              </a:rPr>
              <a:t>zlokalizowanych w odcinku piersiowym </a:t>
            </a:r>
            <a:r>
              <a:rPr lang="pl-PL" b="1" dirty="0" smtClean="0">
                <a:solidFill>
                  <a:srgbClr val="7030A0"/>
                </a:solidFill>
              </a:rPr>
              <a:t>lub szyjnym kręgosłupa.</a:t>
            </a:r>
            <a:endParaRPr lang="pl-PL" b="1" dirty="0">
              <a:solidFill>
                <a:srgbClr val="7030A0"/>
              </a:solidFill>
            </a:endParaRPr>
          </a:p>
          <a:p>
            <a:pPr algn="just"/>
            <a:endParaRPr lang="pl-PL" dirty="0" smtClean="0"/>
          </a:p>
          <a:p>
            <a:pPr algn="just"/>
            <a:r>
              <a:rPr lang="pl-PL" b="1" dirty="0" smtClean="0">
                <a:solidFill>
                  <a:srgbClr val="7030A0"/>
                </a:solidFill>
              </a:rPr>
              <a:t>Ekspozycja </a:t>
            </a:r>
            <a:r>
              <a:rPr lang="pl-PL" b="1" dirty="0">
                <a:solidFill>
                  <a:srgbClr val="7030A0"/>
                </a:solidFill>
              </a:rPr>
              <a:t>na działanie drgań </a:t>
            </a:r>
            <a:r>
              <a:rPr lang="pl-PL" b="1" dirty="0" smtClean="0">
                <a:solidFill>
                  <a:srgbClr val="7030A0"/>
                </a:solidFill>
              </a:rPr>
              <a:t>ogólnych</a:t>
            </a:r>
            <a:r>
              <a:rPr lang="pl-PL" dirty="0" smtClean="0"/>
              <a:t> </a:t>
            </a:r>
            <a:r>
              <a:rPr lang="pl-PL" b="1" dirty="0">
                <a:solidFill>
                  <a:srgbClr val="7030A0"/>
                </a:solidFill>
              </a:rPr>
              <a:t>nie powoduje </a:t>
            </a:r>
            <a:r>
              <a:rPr lang="pl-PL" b="1" dirty="0" smtClean="0">
                <a:solidFill>
                  <a:srgbClr val="7030A0"/>
                </a:solidFill>
              </a:rPr>
              <a:t>swoistych zmian </a:t>
            </a:r>
            <a:r>
              <a:rPr lang="pl-PL" b="1" dirty="0">
                <a:solidFill>
                  <a:srgbClr val="7030A0"/>
                </a:solidFill>
              </a:rPr>
              <a:t>w układzie kostno-stawowym</a:t>
            </a:r>
            <a:r>
              <a:rPr lang="pl-PL" dirty="0"/>
              <a:t>, a stwierdzane odchylenia nie </a:t>
            </a:r>
            <a:r>
              <a:rPr lang="pl-PL" dirty="0" smtClean="0"/>
              <a:t>mają własnej </a:t>
            </a:r>
            <a:r>
              <a:rPr lang="pl-PL" dirty="0"/>
              <a:t>odrębnej patologii. Badania </a:t>
            </a:r>
            <a:r>
              <a:rPr lang="pl-PL" dirty="0" smtClean="0"/>
              <a:t>czynników </a:t>
            </a:r>
            <a:r>
              <a:rPr lang="pl-PL" dirty="0"/>
              <a:t>szkodliwych, </a:t>
            </a:r>
            <a:r>
              <a:rPr lang="pl-PL" dirty="0" smtClean="0"/>
              <a:t>mających wpływ </a:t>
            </a:r>
            <a:r>
              <a:rPr lang="pl-PL" dirty="0"/>
              <a:t>na zmiany w krążkach międzykręgowych w wyniku </a:t>
            </a:r>
            <a:r>
              <a:rPr lang="pl-PL" dirty="0" smtClean="0"/>
              <a:t>ekspozycji na </a:t>
            </a:r>
            <a:r>
              <a:rPr lang="pl-PL" dirty="0"/>
              <a:t>wibrację </a:t>
            </a:r>
            <a:r>
              <a:rPr lang="pl-PL" dirty="0" smtClean="0"/>
              <a:t>ogólną</a:t>
            </a:r>
            <a:r>
              <a:rPr lang="pl-PL" dirty="0"/>
              <a:t>, wskazują, że </a:t>
            </a:r>
            <a:r>
              <a:rPr lang="pl-PL" b="1" dirty="0">
                <a:solidFill>
                  <a:srgbClr val="7030A0"/>
                </a:solidFill>
              </a:rPr>
              <a:t>wibracja jest dodatkowym czynnikiem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znacznie </a:t>
            </a:r>
            <a:r>
              <a:rPr lang="pl-PL" b="1" dirty="0" smtClean="0">
                <a:solidFill>
                  <a:srgbClr val="7030A0"/>
                </a:solidFill>
              </a:rPr>
              <a:t>zwiększającym </a:t>
            </a:r>
            <a:r>
              <a:rPr lang="pl-PL" b="1" dirty="0">
                <a:solidFill>
                  <a:srgbClr val="7030A0"/>
                </a:solidFill>
              </a:rPr>
              <a:t>zagrożenia wynikające z samej pozycji </a:t>
            </a:r>
            <a:r>
              <a:rPr lang="pl-PL" b="1" dirty="0" smtClean="0">
                <a:solidFill>
                  <a:srgbClr val="7030A0"/>
                </a:solidFill>
              </a:rPr>
              <a:t>siedzącej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1115616" y="62945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Źródło (http</a:t>
            </a:r>
            <a:r>
              <a:rPr lang="pl-PL" dirty="0"/>
              <a:t>://</a:t>
            </a:r>
            <a:r>
              <a:rPr lang="pl-PL" dirty="0" smtClean="0"/>
              <a:t>rop.sejm.gov.pl/1_0ld/opracowania/pdf/material2.pdf)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09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/>
          <a:lstStyle/>
          <a:p>
            <a:pPr algn="ctr"/>
            <a:r>
              <a:rPr lang="pl-PL" dirty="0" smtClean="0"/>
              <a:t>Ocena narażenia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10338"/>
            <a:ext cx="3721993" cy="379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1" y="1052736"/>
            <a:ext cx="8834561" cy="1584176"/>
          </a:xfrm>
        </p:spPr>
        <p:txBody>
          <a:bodyPr>
            <a:normAutofit/>
          </a:bodyPr>
          <a:lstStyle/>
          <a:p>
            <a:pPr marL="0" indent="0">
              <a:tabLst>
                <a:tab pos="0" algn="l"/>
              </a:tabLst>
            </a:pPr>
            <a:r>
              <a:rPr lang="pl-PL" b="1" dirty="0" smtClean="0">
                <a:solidFill>
                  <a:srgbClr val="7030A0"/>
                </a:solidFill>
              </a:rPr>
              <a:t>Podstawowym parametrem </a:t>
            </a:r>
            <a:r>
              <a:rPr lang="pl-PL" dirty="0" smtClean="0"/>
              <a:t>służącym do przeprowadzenia oceny narażenia na drgania zarówno miejscowe i ogólne są </a:t>
            </a:r>
            <a:r>
              <a:rPr lang="pl-PL" b="1" dirty="0" smtClean="0">
                <a:solidFill>
                  <a:srgbClr val="7030A0"/>
                </a:solidFill>
              </a:rPr>
              <a:t>skuteczne wartości ważone przyspieszeń drgań zmierzone dla kierunku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C00000"/>
                </a:solidFill>
              </a:rPr>
              <a:t>x, y, </a:t>
            </a:r>
            <a:r>
              <a:rPr lang="pl-PL" dirty="0" smtClean="0"/>
              <a:t>i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b="1" dirty="0" smtClean="0">
                <a:solidFill>
                  <a:srgbClr val="C00000"/>
                </a:solidFill>
              </a:rPr>
              <a:t>z </a:t>
            </a:r>
            <a:r>
              <a:rPr lang="pl-PL" dirty="0" smtClean="0"/>
              <a:t>na stanowisku pracy </a:t>
            </a:r>
            <a:r>
              <a:rPr lang="pl-PL" b="1" dirty="0" smtClean="0">
                <a:solidFill>
                  <a:srgbClr val="7030A0"/>
                </a:solidFill>
              </a:rPr>
              <a:t>przy wykonaniu każdej z wyodrębnionych (i-tej) czynności</a:t>
            </a:r>
            <a:r>
              <a:rPr lang="pl-PL" dirty="0" smtClean="0"/>
              <a:t>. </a:t>
            </a:r>
          </a:p>
          <a:p>
            <a:pPr marL="0" indent="0">
              <a:tabLst>
                <a:tab pos="0" algn="l"/>
              </a:tabLst>
            </a:pPr>
            <a:r>
              <a:rPr lang="pl-PL" dirty="0" smtClean="0"/>
              <a:t>Wartości zmierzonych przyspieszeń są korygowane (ważone) przy wykorzystaniu odpowiedniej dla każdego rodzaju drgań charakterystyki korekcyjnej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3528" y="3645024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Układ współrzędnych odniesienia (ruchomy i nieruchomy) przy </a:t>
            </a:r>
            <a:r>
              <a:rPr lang="pl-PL" b="1" dirty="0" smtClean="0">
                <a:solidFill>
                  <a:srgbClr val="7030A0"/>
                </a:solidFill>
              </a:rPr>
              <a:t>pomiarach drgań działających na organizm człowieka przez kończyny górne</a:t>
            </a:r>
            <a:endParaRPr lang="pl-P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Ocena narażenia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764704"/>
            <a:ext cx="5256584" cy="936104"/>
          </a:xfrm>
        </p:spPr>
        <p:txBody>
          <a:bodyPr/>
          <a:lstStyle/>
          <a:p>
            <a:pPr marL="0" indent="0"/>
            <a:r>
              <a:rPr lang="pl-PL" dirty="0" smtClean="0"/>
              <a:t>Anatomiczny (ruchomy) układ współrzędnych odniesienia przy pomiarach drgań o ogólnym działaniu na organizm człowieka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452944" cy="430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61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/>
          <a:lstStyle/>
          <a:p>
            <a:pPr algn="ctr"/>
            <a:r>
              <a:rPr lang="pl-PL" dirty="0" smtClean="0"/>
              <a:t>Ocena narażenia</a:t>
            </a:r>
            <a:br>
              <a:rPr lang="pl-PL" dirty="0" smtClean="0"/>
            </a:br>
            <a:r>
              <a:rPr lang="pl-PL" dirty="0" smtClean="0"/>
              <a:t>wartości progowe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896544"/>
          </a:xfrm>
        </p:spPr>
        <p:txBody>
          <a:bodyPr>
            <a:normAutofit/>
          </a:bodyPr>
          <a:lstStyle/>
          <a:p>
            <a:r>
              <a:rPr lang="pl-PL" dirty="0" smtClean="0"/>
              <a:t>ROZPORZĄDZENIE MINISTRA </a:t>
            </a:r>
            <a:r>
              <a:rPr lang="pl-PL" dirty="0"/>
              <a:t>GOSPODARKI I </a:t>
            </a:r>
            <a:r>
              <a:rPr lang="pl-PL" dirty="0" smtClean="0"/>
              <a:t>PRACY z </a:t>
            </a:r>
            <a:r>
              <a:rPr lang="pl-PL" dirty="0"/>
              <a:t>dnia 5 sierpnia 2005 </a:t>
            </a:r>
            <a:r>
              <a:rPr lang="pl-PL" dirty="0" smtClean="0"/>
              <a:t>r. </a:t>
            </a:r>
            <a:r>
              <a:rPr lang="pl-PL" b="1" dirty="0" smtClean="0">
                <a:solidFill>
                  <a:srgbClr val="7030A0"/>
                </a:solidFill>
              </a:rPr>
              <a:t>w </a:t>
            </a:r>
            <a:r>
              <a:rPr lang="pl-PL" b="1" dirty="0">
                <a:solidFill>
                  <a:srgbClr val="7030A0"/>
                </a:solidFill>
              </a:rPr>
              <a:t>sprawie bezpieczeństwa i higieny pracy przy pracach związanych z narażeniem na hałas lub drgania mechaniczne</a:t>
            </a:r>
          </a:p>
          <a:p>
            <a:r>
              <a:rPr lang="pl-PL" dirty="0" smtClean="0"/>
              <a:t>ZAŁĄCZNIK</a:t>
            </a:r>
            <a:endParaRPr lang="pl-PL" dirty="0"/>
          </a:p>
          <a:p>
            <a:pPr marL="0" indent="0"/>
            <a:r>
              <a:rPr lang="pl-PL" dirty="0"/>
              <a:t>WARTOŚCI PROGÓW DZIAŁANIA DLA WIELKOŚCI CHARAKTERYZUJĄCYCH HAŁAS I DRGANIA MECHANICZNE W ŚRODOWISKU PRACY</a:t>
            </a:r>
          </a:p>
          <a:p>
            <a:r>
              <a:rPr lang="pl-PL" dirty="0" smtClean="0"/>
              <a:t>W </a:t>
            </a:r>
            <a:r>
              <a:rPr lang="pl-PL" dirty="0"/>
              <a:t>przypadku drgań mechanicznych:</a:t>
            </a:r>
          </a:p>
          <a:p>
            <a:r>
              <a:rPr lang="pl-PL" dirty="0"/>
              <a:t>	1)	jeżeli występują w postaci </a:t>
            </a:r>
            <a:r>
              <a:rPr lang="pl-PL" b="1" dirty="0"/>
              <a:t>drgań miejscowych</a:t>
            </a:r>
            <a:r>
              <a:rPr lang="pl-PL" dirty="0"/>
              <a:t>: dla ekspozycji dziennej wyrażonej w postaci równoważnej energetycznie dla 8 godzin działania sumy wektorowej skutecznych, ważonych częstotliwościowo przyspieszeń drgań, wyznaczonych dla trzech składowych kierunkowych (</a:t>
            </a:r>
            <a:r>
              <a:rPr lang="pl-PL" dirty="0" err="1"/>
              <a:t>ahwx</a:t>
            </a:r>
            <a:r>
              <a:rPr lang="pl-PL" dirty="0"/>
              <a:t>, </a:t>
            </a:r>
            <a:r>
              <a:rPr lang="pl-PL" dirty="0" err="1"/>
              <a:t>ahwy</a:t>
            </a:r>
            <a:r>
              <a:rPr lang="pl-PL" dirty="0"/>
              <a:t>, </a:t>
            </a:r>
            <a:r>
              <a:rPr lang="pl-PL" dirty="0" err="1"/>
              <a:t>ahwz</a:t>
            </a:r>
            <a:r>
              <a:rPr lang="pl-PL" dirty="0"/>
              <a:t>) - </a:t>
            </a:r>
            <a:r>
              <a:rPr lang="pl-PL" b="1" dirty="0">
                <a:solidFill>
                  <a:srgbClr val="C00000"/>
                </a:solidFill>
              </a:rPr>
              <a:t>wartość progu działania wynosi 2,5 </a:t>
            </a:r>
            <a:r>
              <a:rPr lang="pl-PL" b="1" dirty="0" smtClean="0">
                <a:solidFill>
                  <a:srgbClr val="C00000"/>
                </a:solidFill>
              </a:rPr>
              <a:t>m/s2</a:t>
            </a:r>
            <a:endParaRPr lang="pl-PL" dirty="0"/>
          </a:p>
          <a:p>
            <a:r>
              <a:rPr lang="pl-PL" dirty="0"/>
              <a:t>	2)	jeżeli występują w postaci </a:t>
            </a:r>
            <a:r>
              <a:rPr lang="pl-PL" b="1" dirty="0"/>
              <a:t>drgań ogólnych</a:t>
            </a:r>
            <a:r>
              <a:rPr lang="pl-PL" dirty="0"/>
              <a:t>: dla ekspozycji dziennej wyrażonej w postaci równoważnego energetycznie dla 8 godzin działania skutecznego, ważonego częstotliwościowo przyspieszenia drgań, dominującego wśród przyspieszeń drgań, wyznaczonych dla trzech składowych kierunkowych z uwzględnieniem właściwych współczynników (1,4awx, 1,4awy, </a:t>
            </a:r>
            <a:r>
              <a:rPr lang="pl-PL" dirty="0" err="1"/>
              <a:t>awz</a:t>
            </a:r>
            <a:r>
              <a:rPr lang="pl-PL" dirty="0"/>
              <a:t>) - </a:t>
            </a:r>
            <a:r>
              <a:rPr lang="pl-PL" b="1" dirty="0">
                <a:solidFill>
                  <a:srgbClr val="C00000"/>
                </a:solidFill>
              </a:rPr>
              <a:t>wartość progu działania wynosi 0,5 m/s2.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95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/>
          <a:lstStyle/>
          <a:p>
            <a:pPr algn="ctr"/>
            <a:r>
              <a:rPr lang="pl-PL" dirty="0"/>
              <a:t>Ocena </a:t>
            </a:r>
            <a:r>
              <a:rPr lang="pl-PL" dirty="0" smtClean="0"/>
              <a:t>narażenia</a:t>
            </a:r>
            <a:br>
              <a:rPr lang="pl-PL" dirty="0" smtClean="0"/>
            </a:br>
            <a:r>
              <a:rPr lang="pl-PL" dirty="0" smtClean="0"/>
              <a:t>najwyższe dopuszczalne natężenia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258" y="1916832"/>
            <a:ext cx="8856984" cy="41044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b="1" dirty="0"/>
              <a:t>B. Drgania działające na organizm człowieka przez kończyny górne i drgania o ogólnym działaniu na organizm człowieka</a:t>
            </a:r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rgbClr val="C00000"/>
                </a:solidFill>
              </a:rPr>
              <a:t>1. Drgania działające na organizm człowieka przez kończyny górne</a:t>
            </a:r>
          </a:p>
          <a:p>
            <a:pPr>
              <a:spcBef>
                <a:spcPts val="0"/>
              </a:spcBef>
            </a:pPr>
            <a:r>
              <a:rPr lang="pl-PL" dirty="0"/>
              <a:t>1.1.	Drgania na stanowisku pracy działające na organizm człowieka przez kończyny górne są charakteryzowane przez:</a:t>
            </a:r>
          </a:p>
          <a:p>
            <a:pPr>
              <a:spcBef>
                <a:spcPts val="0"/>
              </a:spcBef>
            </a:pPr>
            <a:r>
              <a:rPr lang="pl-PL" dirty="0"/>
              <a:t>-	</a:t>
            </a:r>
            <a:r>
              <a:rPr lang="pl-PL" b="1" u="sng" dirty="0"/>
              <a:t>ekspozycję dzienną, </a:t>
            </a:r>
            <a:r>
              <a:rPr lang="pl-PL" dirty="0"/>
              <a:t>wyrażoną w postaci równoważnej energetycznie dla </a:t>
            </a:r>
            <a:r>
              <a:rPr lang="pl-PL" u="sng" dirty="0">
                <a:solidFill>
                  <a:srgbClr val="C00000"/>
                </a:solidFill>
              </a:rPr>
              <a:t>8 godzin </a:t>
            </a:r>
            <a:r>
              <a:rPr lang="pl-PL" dirty="0"/>
              <a:t>działania sumy wektorowej skutecznych, ważonych częstotliwościowo przyspieszeń drgań, wyznaczonych dla trzech składowych kierunkowych (</a:t>
            </a:r>
            <a:r>
              <a:rPr lang="pl-PL" dirty="0" err="1"/>
              <a:t>a</a:t>
            </a:r>
            <a:r>
              <a:rPr lang="pl-PL" baseline="-25000" dirty="0" err="1"/>
              <a:t>hwx</a:t>
            </a:r>
            <a:r>
              <a:rPr lang="pl-PL" dirty="0"/>
              <a:t>, </a:t>
            </a:r>
            <a:r>
              <a:rPr lang="pl-PL" dirty="0" err="1"/>
              <a:t>a</a:t>
            </a:r>
            <a:r>
              <a:rPr lang="pl-PL" baseline="-25000" dirty="0" err="1"/>
              <a:t>hwy</a:t>
            </a:r>
            <a:r>
              <a:rPr lang="pl-PL" dirty="0"/>
              <a:t>, </a:t>
            </a:r>
            <a:r>
              <a:rPr lang="pl-PL" dirty="0" err="1"/>
              <a:t>a</a:t>
            </a:r>
            <a:r>
              <a:rPr lang="pl-PL" baseline="-25000" dirty="0" err="1"/>
              <a:t>hwz</a:t>
            </a:r>
            <a:r>
              <a:rPr lang="pl-PL" dirty="0"/>
              <a:t>),</a:t>
            </a:r>
          </a:p>
          <a:p>
            <a:pPr>
              <a:spcBef>
                <a:spcPts val="0"/>
              </a:spcBef>
            </a:pPr>
            <a:r>
              <a:rPr lang="pl-PL" dirty="0"/>
              <a:t>-	</a:t>
            </a:r>
            <a:r>
              <a:rPr lang="pl-PL" b="1" u="sng" dirty="0"/>
              <a:t>ekspozycję trwającą 30 minut i krócej</a:t>
            </a:r>
            <a:r>
              <a:rPr lang="pl-PL" dirty="0"/>
              <a:t>, wyrażoną w postaci sumy wektorowej skutecznych, ważonych częstotliwościowo przyspieszeń drgań wyznaczonych dla trzech składowych kierunkowych (</a:t>
            </a:r>
            <a:r>
              <a:rPr lang="pl-PL" dirty="0" err="1"/>
              <a:t>a</a:t>
            </a:r>
            <a:r>
              <a:rPr lang="pl-PL" baseline="-25000" dirty="0" err="1"/>
              <a:t>hwx</a:t>
            </a:r>
            <a:r>
              <a:rPr lang="pl-PL" dirty="0"/>
              <a:t>, </a:t>
            </a:r>
            <a:r>
              <a:rPr lang="pl-PL" dirty="0" err="1"/>
              <a:t>a</a:t>
            </a:r>
            <a:r>
              <a:rPr lang="pl-PL" baseline="-25000" dirty="0" err="1"/>
              <a:t>hwy</a:t>
            </a:r>
            <a:r>
              <a:rPr lang="pl-PL" dirty="0"/>
              <a:t>, </a:t>
            </a:r>
            <a:r>
              <a:rPr lang="pl-PL" dirty="0" err="1"/>
              <a:t>a</a:t>
            </a:r>
            <a:r>
              <a:rPr lang="pl-PL" baseline="-25000" dirty="0" err="1"/>
              <a:t>hwz</a:t>
            </a:r>
            <a:r>
              <a:rPr lang="pl-PL" dirty="0"/>
              <a:t>).</a:t>
            </a:r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rgbClr val="C00000"/>
                </a:solidFill>
              </a:rPr>
              <a:t>1.2.	Wartość ekspozycji dziennej nie może przekraczać 2,8 m/s2.</a:t>
            </a:r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rgbClr val="C00000"/>
                </a:solidFill>
              </a:rPr>
              <a:t>1.3.	Wartość ekspozycji trwającej 30 minut i krócej nie może przekraczać 11,2 m/s2.</a:t>
            </a:r>
          </a:p>
          <a:p>
            <a:pPr>
              <a:spcBef>
                <a:spcPts val="0"/>
              </a:spcBef>
            </a:pPr>
            <a:r>
              <a:rPr lang="pl-PL" dirty="0"/>
              <a:t>1.4.	Wartości podane w pkt 1.2 i 1.3 stosuje się, jeżeli inne szczegółowe przepisy nie określają wartości niższych.</a:t>
            </a:r>
          </a:p>
          <a:p>
            <a:pPr>
              <a:spcBef>
                <a:spcPts val="0"/>
              </a:spcBef>
            </a:pPr>
            <a:r>
              <a:rPr lang="pl-PL" dirty="0"/>
              <a:t>1.5.	Definicje pojęć i metody pomiaru określają Polskie Normy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512" y="90872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smtClean="0"/>
              <a:t>ROZPORZĄDZENIE</a:t>
            </a:r>
            <a:r>
              <a:rPr lang="pl-PL" sz="1600" dirty="0"/>
              <a:t> </a:t>
            </a:r>
            <a:r>
              <a:rPr lang="pl-PL" sz="1600" b="1" dirty="0" smtClean="0"/>
              <a:t>MINISTRA </a:t>
            </a:r>
            <a:r>
              <a:rPr lang="pl-PL" sz="1600" b="1" dirty="0"/>
              <a:t>PRACY I POLITYKI </a:t>
            </a:r>
            <a:r>
              <a:rPr lang="pl-PL" sz="1600" b="1" dirty="0" smtClean="0"/>
              <a:t>SPOŁECZNEJ</a:t>
            </a:r>
            <a:r>
              <a:rPr lang="pl-PL" sz="1600" dirty="0"/>
              <a:t> </a:t>
            </a:r>
            <a:r>
              <a:rPr lang="pl-PL" sz="1600" dirty="0" smtClean="0"/>
              <a:t>z </a:t>
            </a:r>
            <a:r>
              <a:rPr lang="pl-PL" sz="1600" dirty="0"/>
              <a:t>dnia 29 listopada 2002 r.</a:t>
            </a:r>
          </a:p>
          <a:p>
            <a:r>
              <a:rPr lang="pl-PL" sz="1600" b="1" dirty="0"/>
              <a:t>w sprawie najwyższych dopuszczalnych stężeń i natężeń czynników szkodliwych dla zdrowia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w </a:t>
            </a:r>
            <a:r>
              <a:rPr lang="pl-PL" sz="1600" b="1" dirty="0"/>
              <a:t>środowisku pracy</a:t>
            </a:r>
            <a:r>
              <a:rPr lang="pl-PL" sz="1600" b="1" dirty="0" smtClean="0"/>
              <a:t>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7864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/>
          <a:lstStyle/>
          <a:p>
            <a:pPr algn="ctr"/>
            <a:r>
              <a:rPr lang="pl-PL" dirty="0"/>
              <a:t>Ocena </a:t>
            </a:r>
            <a:r>
              <a:rPr lang="pl-PL" dirty="0" smtClean="0"/>
              <a:t>narażenia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najwyższe dopuszczalne natężenia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10445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b="1" dirty="0">
                <a:solidFill>
                  <a:srgbClr val="C00000"/>
                </a:solidFill>
              </a:rPr>
              <a:t>2. Drgania o ogólnym działaniu na organizm człowieka</a:t>
            </a:r>
          </a:p>
          <a:p>
            <a:pPr>
              <a:spcBef>
                <a:spcPts val="0"/>
              </a:spcBef>
            </a:pPr>
            <a:r>
              <a:rPr lang="pl-PL" dirty="0"/>
              <a:t>2.1.	Drgania na stanowisku pracy o ogólnym działaniu na organizm człowieka są charakteryzowane przez:</a:t>
            </a:r>
          </a:p>
          <a:p>
            <a:pPr>
              <a:spcBef>
                <a:spcPts val="0"/>
              </a:spcBef>
            </a:pPr>
            <a:r>
              <a:rPr lang="pl-PL" dirty="0"/>
              <a:t>-	</a:t>
            </a:r>
            <a:r>
              <a:rPr lang="pl-PL" b="1" dirty="0"/>
              <a:t>ekspozycję dzienną, </a:t>
            </a:r>
            <a:r>
              <a:rPr lang="pl-PL" dirty="0"/>
              <a:t>wyrażoną w postaci równoważnego energetycznie dla 8 godzin działania skutecznego, ważonego częstotliwościowo przyspieszenia drgań, dominującego wśród przyspieszeń drgań, wyznaczonych dla trzech składowych kierunkowych z uwzględnieniem właściwych współczynników (1,4a</a:t>
            </a:r>
            <a:r>
              <a:rPr lang="pl-PL" baseline="-25000" dirty="0"/>
              <a:t>wx</a:t>
            </a:r>
            <a:r>
              <a:rPr lang="pl-PL" dirty="0"/>
              <a:t>, 1,4a</a:t>
            </a:r>
            <a:r>
              <a:rPr lang="pl-PL" baseline="-25000" dirty="0"/>
              <a:t>wy</a:t>
            </a:r>
            <a:r>
              <a:rPr lang="pl-PL" dirty="0"/>
              <a:t>, </a:t>
            </a:r>
            <a:r>
              <a:rPr lang="pl-PL" dirty="0" err="1"/>
              <a:t>a</a:t>
            </a:r>
            <a:r>
              <a:rPr lang="pl-PL" baseline="-25000" dirty="0" err="1"/>
              <a:t>wz</a:t>
            </a:r>
            <a:r>
              <a:rPr lang="pl-PL" dirty="0"/>
              <a:t>),</a:t>
            </a:r>
          </a:p>
          <a:p>
            <a:pPr>
              <a:spcBef>
                <a:spcPts val="0"/>
              </a:spcBef>
            </a:pPr>
            <a:r>
              <a:rPr lang="pl-PL" dirty="0"/>
              <a:t>-	</a:t>
            </a:r>
            <a:r>
              <a:rPr lang="pl-PL" b="1" dirty="0"/>
              <a:t>ekspozycję trwającą 30 minut i krócej</a:t>
            </a:r>
            <a:r>
              <a:rPr lang="pl-PL" dirty="0"/>
              <a:t>, wyrażoną w postaci skutecznego, ważonego częstotliwościowo przyspieszenia drgań, dominującego wśród przyspieszeń drgań, wyznaczonych dla trzech składowych kierunkowych z uwzględnieniem właściwych współczynników (1,4awx, 1,4awy, </a:t>
            </a:r>
            <a:r>
              <a:rPr lang="pl-PL" dirty="0" err="1"/>
              <a:t>awz</a:t>
            </a:r>
            <a:r>
              <a:rPr lang="pl-PL" dirty="0"/>
              <a:t>).</a:t>
            </a:r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rgbClr val="C00000"/>
                </a:solidFill>
              </a:rPr>
              <a:t>2.2.	Wartość ekspozycji dziennej nie może przekraczać 0,8 m/s2.</a:t>
            </a:r>
          </a:p>
          <a:p>
            <a:pPr>
              <a:spcBef>
                <a:spcPts val="0"/>
              </a:spcBef>
            </a:pPr>
            <a:r>
              <a:rPr lang="pl-PL" b="1" dirty="0">
                <a:solidFill>
                  <a:srgbClr val="C00000"/>
                </a:solidFill>
              </a:rPr>
              <a:t>2.3.	Wartość ekspozycji trwającej 30 minut i krócej nie może przekraczać 3,2 m/s2.</a:t>
            </a:r>
          </a:p>
          <a:p>
            <a:pPr>
              <a:spcBef>
                <a:spcPts val="0"/>
              </a:spcBef>
            </a:pPr>
            <a:r>
              <a:rPr lang="pl-PL" dirty="0"/>
              <a:t>2.4.	Wartości podane w pkt 2.2 i 2.3 stosuje się, jeżeli inne szczegółowe przepisy nie określają wartości niższych.</a:t>
            </a:r>
          </a:p>
          <a:p>
            <a:pPr>
              <a:spcBef>
                <a:spcPts val="0"/>
              </a:spcBef>
            </a:pPr>
            <a:r>
              <a:rPr lang="pl-PL" dirty="0"/>
              <a:t>2.5.	Definicje pojęć i metody pomiaru określają Polskie Normy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64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/>
          <a:lstStyle/>
          <a:p>
            <a:pPr algn="ctr"/>
            <a:r>
              <a:rPr lang="pl-PL" dirty="0"/>
              <a:t>Ocena </a:t>
            </a:r>
            <a:r>
              <a:rPr lang="pl-PL" dirty="0" smtClean="0"/>
              <a:t>narażenia - </a:t>
            </a:r>
            <a:r>
              <a:rPr lang="pl-PL" dirty="0" smtClean="0">
                <a:solidFill>
                  <a:srgbClr val="C00000"/>
                </a:solidFill>
              </a:rPr>
              <a:t>młodociani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najwyższe dopuszczalne natężenia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18457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ROZPORZĄDZENIE RADY MINISTRÓW z </a:t>
            </a:r>
            <a:r>
              <a:rPr lang="pl-PL" dirty="0"/>
              <a:t>dnia 24 sierpnia 2004 </a:t>
            </a:r>
            <a:r>
              <a:rPr lang="pl-PL" dirty="0" smtClean="0"/>
              <a:t>r. w </a:t>
            </a:r>
            <a:r>
              <a:rPr lang="pl-PL" dirty="0"/>
              <a:t>sprawie wykazu prac wzbronionych młodocianym i warunków ich zatrudniania przy niektórych z tych prac</a:t>
            </a:r>
          </a:p>
          <a:p>
            <a:r>
              <a:rPr lang="pl-PL" dirty="0" smtClean="0"/>
              <a:t>Prace </a:t>
            </a:r>
            <a:r>
              <a:rPr lang="pl-PL" dirty="0"/>
              <a:t>w warunkach narażenia na drgania działające na organizm człowieka przez </a:t>
            </a:r>
            <a:r>
              <a:rPr lang="pl-PL" b="1" dirty="0"/>
              <a:t>kończyny górne</a:t>
            </a:r>
            <a:r>
              <a:rPr lang="pl-PL" dirty="0"/>
              <a:t>, przy których:</a:t>
            </a:r>
          </a:p>
          <a:p>
            <a:r>
              <a:rPr lang="pl-PL" dirty="0"/>
              <a:t>a)	</a:t>
            </a:r>
            <a:r>
              <a:rPr lang="pl-PL" b="1" dirty="0"/>
              <a:t>wartość ekspozycji dziennej </a:t>
            </a:r>
            <a:r>
              <a:rPr lang="pl-PL" dirty="0"/>
              <a:t>wyrażonej w postaci równoważnej energetycznie dla 8 godzin działania sumy wektorowej skutecznych, ważonych częstotliwościowo przyspieszeń drgań wyznaczonych dla trzech składowych kierunkowych (</a:t>
            </a:r>
            <a:r>
              <a:rPr lang="pl-PL" dirty="0" err="1"/>
              <a:t>ahwx</a:t>
            </a:r>
            <a:r>
              <a:rPr lang="pl-PL" dirty="0"/>
              <a:t>, </a:t>
            </a:r>
            <a:r>
              <a:rPr lang="pl-PL" dirty="0" err="1"/>
              <a:t>ahwy</a:t>
            </a:r>
            <a:r>
              <a:rPr lang="pl-PL" dirty="0"/>
              <a:t>, </a:t>
            </a:r>
            <a:r>
              <a:rPr lang="pl-PL" dirty="0" err="1"/>
              <a:t>ahwz</a:t>
            </a:r>
            <a:r>
              <a:rPr lang="pl-PL" dirty="0"/>
              <a:t>), </a:t>
            </a:r>
            <a:r>
              <a:rPr lang="pl-PL" b="1" dirty="0">
                <a:solidFill>
                  <a:srgbClr val="C00000"/>
                </a:solidFill>
              </a:rPr>
              <a:t>przekracza 1 m/s2,</a:t>
            </a:r>
          </a:p>
          <a:p>
            <a:r>
              <a:rPr lang="pl-PL" dirty="0"/>
              <a:t>b)	</a:t>
            </a:r>
            <a:r>
              <a:rPr lang="pl-PL" b="1" dirty="0"/>
              <a:t>wartość ekspozycji trwającej 30 minut i krócej</a:t>
            </a:r>
            <a:r>
              <a:rPr lang="pl-PL" dirty="0"/>
              <a:t>, wyrażonej w postaci sumy wektorowej skutecznych, ważonych częstotliwościowo przyspieszeń drgań wyznaczonych dla trzech składowych kierunkowych (</a:t>
            </a:r>
            <a:r>
              <a:rPr lang="pl-PL" dirty="0" err="1"/>
              <a:t>ahwx</a:t>
            </a:r>
            <a:r>
              <a:rPr lang="pl-PL" dirty="0"/>
              <a:t>, </a:t>
            </a:r>
            <a:r>
              <a:rPr lang="pl-PL" dirty="0" err="1"/>
              <a:t>ahwy</a:t>
            </a:r>
            <a:r>
              <a:rPr lang="pl-PL" dirty="0"/>
              <a:t>, </a:t>
            </a:r>
            <a:r>
              <a:rPr lang="pl-PL" dirty="0" err="1"/>
              <a:t>ahwz</a:t>
            </a:r>
            <a:r>
              <a:rPr lang="pl-PL" dirty="0"/>
              <a:t>), </a:t>
            </a:r>
            <a:r>
              <a:rPr lang="pl-PL" b="1" dirty="0">
                <a:solidFill>
                  <a:srgbClr val="C00000"/>
                </a:solidFill>
              </a:rPr>
              <a:t>przekracza 4 m/s2.</a:t>
            </a:r>
          </a:p>
          <a:p>
            <a:r>
              <a:rPr lang="pl-PL" dirty="0" smtClean="0"/>
              <a:t>Prace </a:t>
            </a:r>
            <a:r>
              <a:rPr lang="pl-PL" dirty="0"/>
              <a:t>w warunkach narażenia na </a:t>
            </a:r>
            <a:r>
              <a:rPr lang="pl-PL" b="1" dirty="0"/>
              <a:t>drgania o ogólnym </a:t>
            </a:r>
            <a:r>
              <a:rPr lang="pl-PL" dirty="0"/>
              <a:t>działaniu na organizm człowieka, przy których:</a:t>
            </a:r>
          </a:p>
          <a:p>
            <a:r>
              <a:rPr lang="pl-PL" dirty="0"/>
              <a:t>a)	</a:t>
            </a:r>
            <a:r>
              <a:rPr lang="pl-PL" b="1" dirty="0"/>
              <a:t>wartość ekspozycji dziennej </a:t>
            </a:r>
            <a:r>
              <a:rPr lang="pl-PL" dirty="0"/>
              <a:t>wyrażonej w postaci równoważnego energetycznie dla 8 godzin działania skutecznego, ważonego częstotliwościowo przyspieszenia drgań dominującego wśród przyspieszeń drgań wyznaczonych dla trzech składowych kierunkowych, z uwzględnieniem właściwych współczynników (1,4 </a:t>
            </a:r>
            <a:r>
              <a:rPr lang="pl-PL" dirty="0" err="1"/>
              <a:t>awx</a:t>
            </a:r>
            <a:r>
              <a:rPr lang="pl-PL" dirty="0"/>
              <a:t>, 1,4 </a:t>
            </a:r>
            <a:r>
              <a:rPr lang="pl-PL" dirty="0" err="1"/>
              <a:t>awy</a:t>
            </a:r>
            <a:r>
              <a:rPr lang="pl-PL" dirty="0"/>
              <a:t>, </a:t>
            </a:r>
            <a:r>
              <a:rPr lang="pl-PL" dirty="0" err="1"/>
              <a:t>awz</a:t>
            </a:r>
            <a:r>
              <a:rPr lang="pl-PL" dirty="0"/>
              <a:t>), </a:t>
            </a:r>
            <a:r>
              <a:rPr lang="pl-PL" b="1" dirty="0">
                <a:solidFill>
                  <a:srgbClr val="C00000"/>
                </a:solidFill>
              </a:rPr>
              <a:t>przekracza 0,19 m/s2</a:t>
            </a:r>
            <a:r>
              <a:rPr lang="pl-PL" dirty="0"/>
              <a:t>,</a:t>
            </a:r>
          </a:p>
          <a:p>
            <a:r>
              <a:rPr lang="pl-PL" dirty="0"/>
              <a:t>b)	</a:t>
            </a:r>
            <a:r>
              <a:rPr lang="pl-PL" b="1" dirty="0"/>
              <a:t>wartość ekspozycji trwającej 30 minut i krócej</a:t>
            </a:r>
            <a:r>
              <a:rPr lang="pl-PL" dirty="0"/>
              <a:t>, wyrażonej w postaci skutecznego ważonego częstotliwościowo przyspieszenia drgań dominującego wśród przyspieszeń drgań wyznaczonych dla trzech składowych kierunkowych, z uwzględnieniem właściwych współczynników (1,4 </a:t>
            </a:r>
            <a:r>
              <a:rPr lang="pl-PL" dirty="0" err="1"/>
              <a:t>awx</a:t>
            </a:r>
            <a:r>
              <a:rPr lang="pl-PL" dirty="0"/>
              <a:t>, 1,4 </a:t>
            </a:r>
            <a:r>
              <a:rPr lang="pl-PL" dirty="0" err="1"/>
              <a:t>awy</a:t>
            </a:r>
            <a:r>
              <a:rPr lang="pl-PL" dirty="0"/>
              <a:t>, </a:t>
            </a:r>
            <a:r>
              <a:rPr lang="pl-PL" dirty="0" err="1"/>
              <a:t>awz</a:t>
            </a:r>
            <a:r>
              <a:rPr lang="pl-PL" dirty="0"/>
              <a:t>), </a:t>
            </a:r>
            <a:r>
              <a:rPr lang="pl-PL" b="1" dirty="0">
                <a:solidFill>
                  <a:srgbClr val="C00000"/>
                </a:solidFill>
              </a:rPr>
              <a:t>przekracza 0,76 m/s2.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998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20080"/>
          </a:xfrm>
        </p:spPr>
        <p:txBody>
          <a:bodyPr/>
          <a:lstStyle/>
          <a:p>
            <a:pPr algn="ctr"/>
            <a:r>
              <a:rPr lang="pl-PL" dirty="0"/>
              <a:t>Ocena narażenia - </a:t>
            </a:r>
            <a:r>
              <a:rPr lang="pl-PL" dirty="0" smtClean="0">
                <a:solidFill>
                  <a:srgbClr val="C00000"/>
                </a:solidFill>
              </a:rPr>
              <a:t>kobiety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najwyższe dopuszczalne natężenia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968552"/>
          </a:xfrm>
        </p:spPr>
        <p:txBody>
          <a:bodyPr/>
          <a:lstStyle/>
          <a:p>
            <a:pPr marL="0" indent="0"/>
            <a:r>
              <a:rPr lang="pl-PL" dirty="0" smtClean="0"/>
              <a:t>ROZPORZĄDZENIE RADY MINISTRÓW z </a:t>
            </a:r>
            <a:r>
              <a:rPr lang="pl-PL" dirty="0"/>
              <a:t>dnia 10 września 1996 </a:t>
            </a:r>
            <a:r>
              <a:rPr lang="pl-PL" dirty="0" smtClean="0"/>
              <a:t>r. w </a:t>
            </a:r>
            <a:r>
              <a:rPr lang="pl-PL" dirty="0"/>
              <a:t>sprawie wykazu prac szczególnie uciążliwych lub szkodliwych dla zdrowia kobiet.</a:t>
            </a:r>
          </a:p>
          <a:p>
            <a:r>
              <a:rPr lang="pl-PL" b="1" dirty="0"/>
              <a:t>Dla kobiet w ciąży:</a:t>
            </a:r>
          </a:p>
          <a:p>
            <a:r>
              <a:rPr lang="pl-PL" dirty="0" smtClean="0"/>
              <a:t>Prace </a:t>
            </a:r>
            <a:r>
              <a:rPr lang="pl-PL" dirty="0"/>
              <a:t>w warunkach narażenia na drgania działające na organizm przez </a:t>
            </a:r>
            <a:r>
              <a:rPr lang="pl-PL" b="1" dirty="0"/>
              <a:t>kończyny górne</a:t>
            </a:r>
            <a:r>
              <a:rPr lang="pl-PL" dirty="0"/>
              <a:t>, których:</a:t>
            </a:r>
          </a:p>
          <a:p>
            <a:r>
              <a:rPr lang="pl-PL" dirty="0"/>
              <a:t>a)	</a:t>
            </a:r>
            <a:r>
              <a:rPr lang="pl-PL" b="1" dirty="0"/>
              <a:t>wartość sumy wektorowej skutecznych</a:t>
            </a:r>
            <a:r>
              <a:rPr lang="pl-PL" dirty="0"/>
              <a:t>, ważonych częstotliwościowo przyśpieszeń drgań wyznaczonych dla trzech składowych kierunkowych X, Y, Z, przy 8-godzinnym działaniu drgań na organizm, </a:t>
            </a:r>
            <a:r>
              <a:rPr lang="pl-PL" b="1" dirty="0">
                <a:solidFill>
                  <a:srgbClr val="C00000"/>
                </a:solidFill>
              </a:rPr>
              <a:t>przekracza 1 m/s2</a:t>
            </a:r>
            <a:r>
              <a:rPr lang="pl-PL" dirty="0"/>
              <a:t>,</a:t>
            </a:r>
          </a:p>
          <a:p>
            <a:r>
              <a:rPr lang="pl-PL" dirty="0"/>
              <a:t>b)	</a:t>
            </a:r>
            <a:r>
              <a:rPr lang="pl-PL" b="1" dirty="0"/>
              <a:t>maksymalna wartość sumy wektorowej skutecznych</a:t>
            </a:r>
            <a:r>
              <a:rPr lang="pl-PL" dirty="0"/>
              <a:t>, ważonych częstotliwościowo przyśpieszeń drgań wyznaczonych dla trzech składowych kierunkowych X, Y, Z, dla ekspozycji trwających 30 minut i krótszych, </a:t>
            </a:r>
            <a:r>
              <a:rPr lang="pl-PL" b="1" dirty="0">
                <a:solidFill>
                  <a:srgbClr val="C00000"/>
                </a:solidFill>
              </a:rPr>
              <a:t>przekracza 4 m/s2</a:t>
            </a:r>
            <a:r>
              <a:rPr lang="pl-PL" dirty="0"/>
              <a:t>,</a:t>
            </a:r>
          </a:p>
          <a:p>
            <a:r>
              <a:rPr lang="pl-PL" b="1" dirty="0">
                <a:solidFill>
                  <a:srgbClr val="C00000"/>
                </a:solidFill>
              </a:rPr>
              <a:t>W</a:t>
            </a:r>
            <a:r>
              <a:rPr lang="pl-PL" b="1" dirty="0" smtClean="0">
                <a:solidFill>
                  <a:srgbClr val="C00000"/>
                </a:solidFill>
              </a:rPr>
              <a:t>szystkie </a:t>
            </a:r>
            <a:r>
              <a:rPr lang="pl-PL" b="1" dirty="0">
                <a:solidFill>
                  <a:srgbClr val="C00000"/>
                </a:solidFill>
              </a:rPr>
              <a:t>prace w warunkach narażenia na drgania o ogólnym oddziaływaniu na organizm człowieka.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58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Ocena ryzyka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6237312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/>
            <a:r>
              <a:rPr lang="pl-PL" sz="2100" dirty="0" smtClean="0"/>
              <a:t>ROZPORZĄDZENIE MINISTRA </a:t>
            </a:r>
            <a:r>
              <a:rPr lang="pl-PL" sz="2100" dirty="0"/>
              <a:t>GOSPODARKI I </a:t>
            </a:r>
            <a:r>
              <a:rPr lang="pl-PL" sz="2100" dirty="0" smtClean="0"/>
              <a:t>PRACY z </a:t>
            </a:r>
            <a:r>
              <a:rPr lang="pl-PL" sz="2100" dirty="0"/>
              <a:t>dnia 5 sierpnia 2005 </a:t>
            </a:r>
            <a:r>
              <a:rPr lang="pl-PL" sz="2100" dirty="0" smtClean="0"/>
              <a:t>r. w </a:t>
            </a:r>
            <a:r>
              <a:rPr lang="pl-PL" sz="2100" dirty="0"/>
              <a:t>sprawie bezpieczeństwa i higieny pracy przy pracach związanych z narażeniem na hałas lub drgania mechaniczne</a:t>
            </a:r>
          </a:p>
          <a:p>
            <a:r>
              <a:rPr lang="pl-PL" sz="1900" dirty="0" smtClean="0"/>
              <a:t>§ </a:t>
            </a:r>
            <a:r>
              <a:rPr lang="pl-PL" sz="1900" dirty="0"/>
              <a:t>4. 1. Pracodawca ocenia ryzyko zawodowe związane z narażeniem pracowników na hałas lub </a:t>
            </a:r>
            <a:r>
              <a:rPr lang="pl-PL" sz="1900" b="1" dirty="0"/>
              <a:t>drgania mechaniczne</a:t>
            </a:r>
            <a:r>
              <a:rPr lang="pl-PL" sz="1900" dirty="0"/>
              <a:t>, wynikające z cech miejsca pracy oraz ze stosowanych w konkretnych warunkach środków lub procesów pracy, </a:t>
            </a:r>
            <a:r>
              <a:rPr lang="pl-PL" sz="1900" b="1" dirty="0"/>
              <a:t>ze szczególnym uwzględnieniem</a:t>
            </a:r>
            <a:r>
              <a:rPr lang="pl-PL" sz="1900" dirty="0"/>
              <a:t>: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1</a:t>
            </a:r>
            <a:r>
              <a:rPr lang="pl-PL" sz="1900" dirty="0"/>
              <a:t>)	</a:t>
            </a:r>
            <a:r>
              <a:rPr lang="pl-PL" sz="1900" b="1" dirty="0"/>
              <a:t>poziomu i rodzaju narażenia</a:t>
            </a:r>
            <a:r>
              <a:rPr lang="pl-PL" sz="1900" dirty="0"/>
              <a:t>, włącznie z narażeniem na hałas impulsowy lub drgania mechaniczne przerywane i powtarzające się wstrząsy;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2</a:t>
            </a:r>
            <a:r>
              <a:rPr lang="pl-PL" sz="1900" dirty="0"/>
              <a:t>)	</a:t>
            </a:r>
            <a:r>
              <a:rPr lang="pl-PL" sz="1900" b="1" dirty="0"/>
              <a:t>czasu trwania narażenia</a:t>
            </a:r>
            <a:r>
              <a:rPr lang="pl-PL" sz="1900" dirty="0"/>
              <a:t>, w tym czasu pracy w godzinach nadliczbowych, oraz obowiązujących u pracodawcy systemów i rozkładów czasu pracy;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3</a:t>
            </a:r>
            <a:r>
              <a:rPr lang="pl-PL" sz="1900" dirty="0"/>
              <a:t>)	</a:t>
            </a:r>
            <a:r>
              <a:rPr lang="pl-PL" sz="1900" b="1" dirty="0"/>
              <a:t>wartości NDN </a:t>
            </a:r>
            <a:r>
              <a:rPr lang="pl-PL" sz="1900" dirty="0"/>
              <a:t>oraz wartości progów działania dla hałasu lub drgań mechanicznych;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4</a:t>
            </a:r>
            <a:r>
              <a:rPr lang="pl-PL" sz="1900" dirty="0"/>
              <a:t>)	</a:t>
            </a:r>
            <a:r>
              <a:rPr lang="pl-PL" sz="1900" b="1" dirty="0"/>
              <a:t>skutków dla zdrowia i bezpieczeństwa </a:t>
            </a:r>
            <a:r>
              <a:rPr lang="pl-PL" sz="1900" dirty="0"/>
              <a:t>pracowników, w tym </a:t>
            </a:r>
            <a:r>
              <a:rPr lang="pl-PL" sz="1900" b="1" dirty="0"/>
              <a:t>należących do grup szczególnego ryzyka</a:t>
            </a:r>
            <a:r>
              <a:rPr lang="pl-PL" sz="1900" dirty="0"/>
              <a:t>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5</a:t>
            </a:r>
            <a:r>
              <a:rPr lang="pl-PL" sz="1900" dirty="0"/>
              <a:t>)	</a:t>
            </a:r>
            <a:r>
              <a:rPr lang="pl-PL" sz="1900" b="1" dirty="0"/>
              <a:t>skutków dla zdrowia i bezpieczeństwa </a:t>
            </a:r>
            <a:r>
              <a:rPr lang="pl-PL" sz="1900" dirty="0"/>
              <a:t>pracowników wynikających z </a:t>
            </a:r>
            <a:r>
              <a:rPr lang="pl-PL" sz="1900" b="1" dirty="0"/>
              <a:t>interakcji pomiędzy hałasem i drganiami mechanicznymi;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6</a:t>
            </a:r>
            <a:r>
              <a:rPr lang="pl-PL" sz="1900" dirty="0"/>
              <a:t>)	</a:t>
            </a:r>
            <a:r>
              <a:rPr lang="pl-PL" sz="1900" b="1" dirty="0"/>
              <a:t>informacji dotyczących poziomu emisj</a:t>
            </a:r>
            <a:r>
              <a:rPr lang="pl-PL" sz="1900" dirty="0"/>
              <a:t>i hałasu lub drgań mechanicznych, </a:t>
            </a:r>
            <a:r>
              <a:rPr lang="pl-PL" sz="1900" b="1" dirty="0"/>
              <a:t>dostarczanych przez producenta środków pracy;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7</a:t>
            </a:r>
            <a:r>
              <a:rPr lang="pl-PL" sz="1900" dirty="0"/>
              <a:t>)	</a:t>
            </a:r>
            <a:r>
              <a:rPr lang="pl-PL" sz="1900" b="1" dirty="0"/>
              <a:t>istnienia alternatywnych środków pracy</a:t>
            </a:r>
            <a:r>
              <a:rPr lang="pl-PL" sz="1900" dirty="0"/>
              <a:t>, zaprojektowanych do ograniczenia emisji hałasu lub drgań mechanicznych;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8</a:t>
            </a:r>
            <a:r>
              <a:rPr lang="pl-PL" sz="1900" dirty="0"/>
              <a:t>)	</a:t>
            </a:r>
            <a:r>
              <a:rPr lang="pl-PL" sz="1900" b="1" dirty="0"/>
              <a:t>informacji uzyskanych </a:t>
            </a:r>
            <a:r>
              <a:rPr lang="pl-PL" sz="1900" dirty="0"/>
              <a:t>w wyniku profilaktycznych badań lekarskich pracowników;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9</a:t>
            </a:r>
            <a:r>
              <a:rPr lang="pl-PL" sz="1900" dirty="0"/>
              <a:t>)	</a:t>
            </a:r>
            <a:r>
              <a:rPr lang="pl-PL" sz="1900" dirty="0" smtClean="0"/>
              <a:t>…………………………………………….</a:t>
            </a:r>
            <a:endParaRPr lang="pl-PL" sz="1900" dirty="0"/>
          </a:p>
          <a:p>
            <a:pPr>
              <a:spcBef>
                <a:spcPts val="0"/>
              </a:spcBef>
            </a:pPr>
            <a:r>
              <a:rPr lang="pl-PL" sz="1900" dirty="0" smtClean="0"/>
              <a:t>10</a:t>
            </a:r>
            <a:r>
              <a:rPr lang="pl-PL" sz="1900" dirty="0"/>
              <a:t>)	</a:t>
            </a:r>
            <a:r>
              <a:rPr lang="pl-PL" sz="1900" dirty="0" smtClean="0"/>
              <a:t>…………………………………………….</a:t>
            </a:r>
            <a:endParaRPr lang="pl-PL" sz="1900" dirty="0"/>
          </a:p>
          <a:p>
            <a:pPr>
              <a:spcBef>
                <a:spcPts val="0"/>
              </a:spcBef>
            </a:pPr>
            <a:r>
              <a:rPr lang="pl-PL" sz="1900" dirty="0" smtClean="0"/>
              <a:t>11</a:t>
            </a:r>
            <a:r>
              <a:rPr lang="pl-PL" sz="1900" dirty="0"/>
              <a:t>)	</a:t>
            </a:r>
            <a:r>
              <a:rPr lang="pl-PL" sz="1900" b="1" dirty="0"/>
              <a:t>dostępności środków ochrony indywidualnej </a:t>
            </a:r>
            <a:r>
              <a:rPr lang="pl-PL" sz="1900" dirty="0"/>
              <a:t>przed hałasem lub drganiami mechanicznymi o odpowiedniej charakterystyce tłumienia;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12</a:t>
            </a:r>
            <a:r>
              <a:rPr lang="pl-PL" sz="1900" dirty="0"/>
              <a:t>)	</a:t>
            </a:r>
            <a:r>
              <a:rPr lang="pl-PL" sz="1900" b="1" dirty="0"/>
              <a:t>pośrednich skutków dla zdrowia i bezpieczeństwa pracownika</a:t>
            </a:r>
            <a:r>
              <a:rPr lang="pl-PL" sz="1900" dirty="0"/>
              <a:t>, wynikających z oddziaływań drgań mechanicznych na środki pracy lub miejsce pracy, </a:t>
            </a:r>
            <a:r>
              <a:rPr lang="pl-PL" sz="1900" b="1" dirty="0"/>
              <a:t>takich jak zakłócenia stabilności konstrukcji </a:t>
            </a:r>
            <a:r>
              <a:rPr lang="pl-PL" sz="1900" dirty="0"/>
              <a:t>lub złączy, utrudnione operowanie elementami sterowniczymi, nieprawidłowości w odczytach wskazań aparatury kontrolno-pomiarowej;</a:t>
            </a:r>
          </a:p>
          <a:p>
            <a:pPr>
              <a:spcBef>
                <a:spcPts val="0"/>
              </a:spcBef>
            </a:pPr>
            <a:r>
              <a:rPr lang="pl-PL" sz="1900" dirty="0" smtClean="0"/>
              <a:t>13</a:t>
            </a:r>
            <a:r>
              <a:rPr lang="pl-PL" sz="1900" dirty="0"/>
              <a:t>)	</a:t>
            </a:r>
            <a:r>
              <a:rPr lang="pl-PL" sz="1900" b="1" dirty="0"/>
              <a:t>wpływu niskich temperatur i zwiększonej wilgotności </a:t>
            </a:r>
            <a:r>
              <a:rPr lang="pl-PL" sz="1900" dirty="0"/>
              <a:t>na pracowników narażonych na działanie drgań mechanicznych, a szczególnie drgań miejscowych</a:t>
            </a:r>
            <a:r>
              <a:rPr lang="pl-PL" sz="1900" dirty="0" smtClean="0"/>
              <a:t>.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11528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Ocena ryzyka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1368152"/>
          </a:xfrm>
        </p:spPr>
        <p:txBody>
          <a:bodyPr/>
          <a:lstStyle/>
          <a:p>
            <a:pPr marL="0" indent="0"/>
            <a:r>
              <a:rPr lang="pl-PL" dirty="0" smtClean="0"/>
              <a:t>Nie </a:t>
            </a:r>
            <a:r>
              <a:rPr lang="pl-PL" dirty="0"/>
              <a:t>zapominając o  </a:t>
            </a:r>
            <a:r>
              <a:rPr lang="pl-PL" dirty="0" smtClean="0"/>
              <a:t>w/w „szczególnych uwzględnieniach”, grupach szczególnego  ryzyka (młodociani, kobiety w ciąży) w szacowaniu ryzyka zawodowego można się posłużyć zasadami wynikającymi z polskiej normy PN-N-18002 „System zarządzania bezpieczeństwem i higieną pracy”. Zgodnie z zawartymi tam zasadami można przyjąć, że jeśli wyznaczone na stanowisku pracy wartości charakteryzujące ekspozycję na drgania mechaniczne </a:t>
            </a:r>
            <a:r>
              <a:rPr lang="pl-PL" dirty="0" err="1" smtClean="0"/>
              <a:t>L</a:t>
            </a:r>
            <a:r>
              <a:rPr lang="pl-PL" baseline="-25000" dirty="0" err="1" smtClean="0"/>
              <a:t>z</a:t>
            </a:r>
            <a:r>
              <a:rPr lang="pl-PL" dirty="0" smtClean="0"/>
              <a:t> są:</a:t>
            </a:r>
          </a:p>
          <a:p>
            <a:pPr marL="0" indent="0"/>
            <a:endParaRPr lang="pl-PL" dirty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24133"/>
              </p:ext>
            </p:extLst>
          </p:nvPr>
        </p:nvGraphicFramePr>
        <p:xfrm>
          <a:off x="254643" y="2592729"/>
          <a:ext cx="8738886" cy="126831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20587"/>
                <a:gridCol w="4618299"/>
              </a:tblGrid>
              <a:tr h="422773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Lz</a:t>
                      </a:r>
                      <a:r>
                        <a:rPr lang="pl-PL" dirty="0" smtClean="0"/>
                        <a:t>&lt;0,5 NDN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Ryzyko małe</a:t>
                      </a:r>
                      <a:endParaRPr lang="pl-PL" dirty="0"/>
                    </a:p>
                  </a:txBody>
                  <a:tcPr anchor="ctr"/>
                </a:tc>
              </a:tr>
              <a:tr h="422773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0,5 NDN ≤ </a:t>
                      </a:r>
                      <a:r>
                        <a:rPr lang="pl-PL" dirty="0" err="1" smtClean="0"/>
                        <a:t>Lz</a:t>
                      </a:r>
                      <a:r>
                        <a:rPr lang="pl-PL" dirty="0" smtClean="0"/>
                        <a:t> 1,0 NDN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Ryzyko średnie</a:t>
                      </a:r>
                      <a:endParaRPr lang="pl-PL" dirty="0"/>
                    </a:p>
                  </a:txBody>
                  <a:tcPr anchor="ctr"/>
                </a:tc>
              </a:tr>
              <a:tr h="422773">
                <a:tc>
                  <a:txBody>
                    <a:bodyPr/>
                    <a:lstStyle/>
                    <a:p>
                      <a:pPr algn="ctr"/>
                      <a:r>
                        <a:rPr lang="pl-PL" dirty="0" err="1" smtClean="0"/>
                        <a:t>Lz</a:t>
                      </a:r>
                      <a:r>
                        <a:rPr lang="pl-PL" dirty="0" smtClean="0"/>
                        <a:t> &gt; 1,0 NDN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Ryzyko duże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8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pojęcia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pl-PL" b="1" dirty="0"/>
              <a:t>w</a:t>
            </a:r>
            <a:r>
              <a:rPr lang="pl-PL" b="1" dirty="0" smtClean="0"/>
              <a:t>ibracja </a:t>
            </a:r>
            <a:r>
              <a:rPr lang="pl-PL" dirty="0" smtClean="0"/>
              <a:t>- </a:t>
            </a:r>
            <a:r>
              <a:rPr lang="pl-PL" b="1" dirty="0" smtClean="0">
                <a:solidFill>
                  <a:srgbClr val="7030A0"/>
                </a:solidFill>
              </a:rPr>
              <a:t>są </a:t>
            </a:r>
            <a:r>
              <a:rPr lang="pl-PL" b="1" dirty="0">
                <a:solidFill>
                  <a:srgbClr val="7030A0"/>
                </a:solidFill>
              </a:rPr>
              <a:t>to drgania występujące podczas obsług</a:t>
            </a:r>
            <a:r>
              <a:rPr lang="pl-PL" b="0" dirty="0"/>
              <a:t>i ręcznej narzędzi lub urządzeń udarowych (młotki</a:t>
            </a:r>
          </a:p>
          <a:p>
            <a:pPr marL="0" indent="0">
              <a:spcBef>
                <a:spcPts val="0"/>
              </a:spcBef>
            </a:pPr>
            <a:r>
              <a:rPr lang="pl-PL" b="0" dirty="0"/>
              <a:t>nitownicze, młoty i dłuta pneumatyczne, piły motorowe, wiertarki, ubijaki, perforatory) oraz drgania </a:t>
            </a:r>
            <a:r>
              <a:rPr lang="pl-PL" b="0" dirty="0" smtClean="0"/>
              <a:t>występujące na </a:t>
            </a:r>
            <a:r>
              <a:rPr lang="pl-PL" b="0" dirty="0"/>
              <a:t>stanowiskach pracy na skutek działania maszyn i urządzeń technicznych</a:t>
            </a:r>
            <a:r>
              <a:rPr lang="pl-PL" b="0" dirty="0" smtClean="0"/>
              <a:t>.</a:t>
            </a:r>
          </a:p>
          <a:p>
            <a:pPr marL="0" indent="0"/>
            <a:r>
              <a:rPr lang="pl-PL" b="1" dirty="0" smtClean="0"/>
              <a:t>drgania </a:t>
            </a:r>
            <a:r>
              <a:rPr lang="pl-PL" b="1" dirty="0"/>
              <a:t>mechaniczne </a:t>
            </a:r>
            <a:r>
              <a:rPr lang="pl-PL" b="0" dirty="0"/>
              <a:t>- </a:t>
            </a:r>
            <a:r>
              <a:rPr lang="pl-PL" b="1" dirty="0">
                <a:solidFill>
                  <a:srgbClr val="7030A0"/>
                </a:solidFill>
              </a:rPr>
              <a:t>drgania lub wstrząsy przekazywane do organizmu człowieka przez części ciała mające bezpośredni kontakt z drgającym obiektem</a:t>
            </a:r>
            <a:r>
              <a:rPr lang="pl-PL" b="0" dirty="0"/>
              <a:t>; jako czynnik szkodliwy dla zdrowia w środowisku pracy występują w postaci drgań miejscowych albo drgań ogólnych;</a:t>
            </a:r>
          </a:p>
          <a:p>
            <a:pPr marL="0" indent="0"/>
            <a:r>
              <a:rPr lang="pl-PL" b="1" dirty="0" smtClean="0"/>
              <a:t>drgania </a:t>
            </a:r>
            <a:r>
              <a:rPr lang="pl-PL" b="1" dirty="0"/>
              <a:t>miejscowe </a:t>
            </a:r>
            <a:r>
              <a:rPr lang="pl-PL" b="0" dirty="0"/>
              <a:t>- drgania mechaniczne działające na organizm człowieka i </a:t>
            </a:r>
            <a:r>
              <a:rPr lang="pl-PL" b="1" dirty="0">
                <a:solidFill>
                  <a:srgbClr val="7030A0"/>
                </a:solidFill>
              </a:rPr>
              <a:t>przenoszone bezpośrednio przez kończyny górne;</a:t>
            </a:r>
          </a:p>
          <a:p>
            <a:pPr marL="0" indent="0"/>
            <a:r>
              <a:rPr lang="pl-PL" b="1" dirty="0" smtClean="0"/>
              <a:t>drgania </a:t>
            </a:r>
            <a:r>
              <a:rPr lang="pl-PL" b="1" dirty="0"/>
              <a:t>ogólne </a:t>
            </a:r>
            <a:r>
              <a:rPr lang="pl-PL" b="0" dirty="0"/>
              <a:t>- drgania mechaniczne o ogólnym działaniu na organizm człowieka, przekazywane do organizmu jako całości przez stopy lub części tułowia, w szczególności miednicę lub </a:t>
            </a:r>
            <a:r>
              <a:rPr lang="pl-PL" b="0" dirty="0" smtClean="0"/>
              <a:t>plecy;</a:t>
            </a:r>
          </a:p>
          <a:p>
            <a:pPr marL="0" indent="0"/>
            <a:r>
              <a:rPr lang="pl-PL" b="1" u="sng" dirty="0" smtClean="0">
                <a:uFill>
                  <a:solidFill>
                    <a:srgbClr val="C00000"/>
                  </a:solidFill>
                </a:uFill>
              </a:rPr>
              <a:t>narażenie </a:t>
            </a:r>
            <a:r>
              <a:rPr lang="pl-PL" b="1" u="sng" dirty="0">
                <a:uFill>
                  <a:solidFill>
                    <a:srgbClr val="C00000"/>
                  </a:solidFill>
                </a:uFill>
              </a:rPr>
              <a:t>indywidualne </a:t>
            </a:r>
            <a:r>
              <a:rPr lang="pl-PL" b="0" u="sng" dirty="0">
                <a:uFill>
                  <a:solidFill>
                    <a:srgbClr val="C00000"/>
                  </a:solidFill>
                </a:uFill>
              </a:rPr>
              <a:t>- rzeczywisty poziom narażenia pracownika na </a:t>
            </a:r>
            <a:r>
              <a:rPr lang="pl-PL" b="0" u="sng" dirty="0" smtClean="0">
                <a:uFill>
                  <a:solidFill>
                    <a:srgbClr val="C00000"/>
                  </a:solidFill>
                </a:uFill>
              </a:rPr>
              <a:t>drgania </a:t>
            </a:r>
            <a:r>
              <a:rPr lang="pl-PL" b="0" u="sng" dirty="0">
                <a:uFill>
                  <a:solidFill>
                    <a:srgbClr val="C00000"/>
                  </a:solidFill>
                </a:uFill>
              </a:rPr>
              <a:t>mechaniczne, </a:t>
            </a:r>
            <a:r>
              <a:rPr lang="pl-PL" b="1" u="sng" dirty="0">
                <a:solidFill>
                  <a:srgbClr val="7030A0"/>
                </a:solidFill>
                <a:uFill>
                  <a:solidFill>
                    <a:srgbClr val="C00000"/>
                  </a:solidFill>
                </a:uFill>
              </a:rPr>
              <a:t>po uwzględnieniu tłumienia uzyskanego w wyniku stosowania środków ochrony indywidualnej;</a:t>
            </a:r>
          </a:p>
          <a:p>
            <a:pPr marL="0" indent="0"/>
            <a:r>
              <a:rPr lang="pl-PL" b="1" dirty="0" smtClean="0"/>
              <a:t>środki </a:t>
            </a:r>
            <a:r>
              <a:rPr lang="pl-PL" b="1" dirty="0"/>
              <a:t>pracy </a:t>
            </a:r>
            <a:r>
              <a:rPr lang="pl-PL" b="0" dirty="0"/>
              <a:t>- maszyny, instalacje, narzędzia, przyrządy i inne urządzenia techniczne służące do wykonywania pracy, które mogą być źródłem </a:t>
            </a:r>
            <a:r>
              <a:rPr lang="pl-PL" b="0" dirty="0" smtClean="0"/>
              <a:t>drgań </a:t>
            </a:r>
            <a:r>
              <a:rPr lang="pl-PL" b="0" dirty="0"/>
              <a:t>mechanicznych;</a:t>
            </a:r>
          </a:p>
          <a:p>
            <a:pPr marL="0" indent="0"/>
            <a:r>
              <a:rPr lang="pl-PL" b="1" dirty="0" smtClean="0"/>
              <a:t>wartości </a:t>
            </a:r>
            <a:r>
              <a:rPr lang="pl-PL" b="1" dirty="0"/>
              <a:t>NDN </a:t>
            </a:r>
            <a:r>
              <a:rPr lang="pl-PL" b="0" dirty="0"/>
              <a:t>- dopuszczalne wartości wielkości charakteryzujących </a:t>
            </a:r>
            <a:r>
              <a:rPr lang="pl-PL" b="0" dirty="0" smtClean="0"/>
              <a:t>drgania </a:t>
            </a:r>
            <a:r>
              <a:rPr lang="pl-PL" b="0" dirty="0"/>
              <a:t>mechaniczne, określone w przepisach w sprawie </a:t>
            </a:r>
            <a:r>
              <a:rPr lang="pl-PL" b="1" dirty="0">
                <a:solidFill>
                  <a:srgbClr val="7030A0"/>
                </a:solidFill>
              </a:rPr>
              <a:t>najwyższych dopuszczalnych stężeń i natężeń czynników szkodliwych dla zdrowia w środowisku </a:t>
            </a:r>
            <a:r>
              <a:rPr lang="pl-PL" b="0" dirty="0"/>
              <a:t>pracy, a dla kobiet w ciąży oraz młodocianych odpowiednio w przepisach w sprawie prac szczególnie uciążliwych lub szkodliwych dla zdrowia kobiet oraz w przepisach w sprawie prac wzbronionych młodocianym i warunków ich zatrudniania przy niektórych z tych </a:t>
            </a:r>
            <a:r>
              <a:rPr lang="pl-PL" b="0" dirty="0" smtClean="0"/>
              <a:t>prac;</a:t>
            </a:r>
          </a:p>
          <a:p>
            <a:pPr marL="0" indent="0"/>
            <a:r>
              <a:rPr lang="pl-PL" b="1" dirty="0" smtClean="0"/>
              <a:t>wartości progów działania </a:t>
            </a:r>
            <a:r>
              <a:rPr lang="pl-PL" b="0" dirty="0" smtClean="0"/>
              <a:t>- wartości wielkości charakteryzujących drgania mechaniczne w środowisku pracy (</a:t>
            </a:r>
            <a:r>
              <a:rPr lang="pl-PL" b="1" dirty="0" smtClean="0">
                <a:solidFill>
                  <a:srgbClr val="7030A0"/>
                </a:solidFill>
              </a:rPr>
              <a:t>bez uwzględniania skutków stosowania środków ochrony indywidualne</a:t>
            </a:r>
            <a:r>
              <a:rPr lang="pl-PL" b="0" dirty="0" smtClean="0"/>
              <a:t>j), określone w załączniku do rozporządzenia </a:t>
            </a:r>
            <a:r>
              <a:rPr lang="pl-PL" b="0" dirty="0"/>
              <a:t>- w sprawie bezpieczeństwa i higieny pracy przy pracach związanych z narażeniem na hałas lub drgania mechaniczne</a:t>
            </a:r>
            <a:r>
              <a:rPr lang="pl-PL" b="0" dirty="0" smtClean="0"/>
              <a:t>.</a:t>
            </a:r>
          </a:p>
          <a:p>
            <a:pPr marL="0" indent="0"/>
            <a:r>
              <a:rPr lang="pl-PL" b="1" dirty="0" smtClean="0"/>
              <a:t>ryzyku zawodowym </a:t>
            </a:r>
            <a:r>
              <a:rPr lang="pl-PL" dirty="0"/>
              <a:t>— rozumie się przez to </a:t>
            </a:r>
            <a:r>
              <a:rPr lang="pl-PL" b="1" dirty="0">
                <a:solidFill>
                  <a:srgbClr val="7030A0"/>
                </a:solidFill>
              </a:rPr>
              <a:t>prawdopodobieństwo</a:t>
            </a:r>
            <a:r>
              <a:rPr lang="pl-PL" dirty="0"/>
              <a:t> </a:t>
            </a:r>
            <a:r>
              <a:rPr lang="pl-PL" b="1" dirty="0">
                <a:solidFill>
                  <a:srgbClr val="7030A0"/>
                </a:solidFill>
              </a:rPr>
              <a:t>wystąpienia niepożądanych zdarzeń </a:t>
            </a:r>
            <a:r>
              <a:rPr lang="pl-PL" dirty="0"/>
              <a:t>związanych z wykonywaną pracą, powodujących straty, w szczególności wystąpienia u pracowników niekorzystnych skutków zdrowotnych w wyniku zagrożeń zawodowych występujących w środowisku pracy lub sposobu wykonywania pracy, </a:t>
            </a:r>
          </a:p>
          <a:p>
            <a:pPr marL="0" indent="0"/>
            <a:endParaRPr lang="pl-PL" b="0" dirty="0"/>
          </a:p>
          <a:p>
            <a:pPr marL="0" indent="0">
              <a:spcBef>
                <a:spcPts val="0"/>
              </a:spcBef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863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/>
          <a:lstStyle/>
          <a:p>
            <a:pPr algn="ctr"/>
            <a:r>
              <a:rPr lang="pl-PL" dirty="0" smtClean="0"/>
              <a:t>Profilaktyka oraz</a:t>
            </a:r>
            <a:br>
              <a:rPr lang="pl-PL" dirty="0" smtClean="0"/>
            </a:br>
            <a:r>
              <a:rPr lang="pl-PL" dirty="0" smtClean="0"/>
              <a:t>Działania organizacyjnotechniczne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37444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/>
          </a:p>
          <a:p>
            <a:pPr>
              <a:spcBef>
                <a:spcPts val="0"/>
              </a:spcBef>
            </a:pPr>
            <a:r>
              <a:rPr lang="pl-PL" dirty="0"/>
              <a:t>§ 5. 1. Pracodawca eliminuje u źródła ryzyko zawodowe związane z narażeniem na hałas lub drgania mechaniczne albo ogranicza je do możliwie najniższego poziomu, uwzględniając dostępne rozwiązania techniczne oraz postęp naukowo-techniczny.</a:t>
            </a:r>
          </a:p>
          <a:p>
            <a:pPr>
              <a:spcBef>
                <a:spcPts val="0"/>
              </a:spcBef>
            </a:pPr>
            <a:r>
              <a:rPr lang="pl-PL" dirty="0"/>
              <a:t>2. Na podstawie oceny ryzyka zawodowego, o której mowa w § 4, po osiągnięciu lub przekroczeniu w środowisku pracy przez wielkości charakteryzujące: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1</a:t>
            </a:r>
            <a:r>
              <a:rPr lang="pl-PL" dirty="0"/>
              <a:t>)	</a:t>
            </a:r>
            <a:r>
              <a:rPr lang="pl-PL" dirty="0" smtClean="0"/>
              <a:t>………………………..</a:t>
            </a:r>
            <a:endParaRPr lang="pl-PL" dirty="0"/>
          </a:p>
          <a:p>
            <a:pPr>
              <a:spcBef>
                <a:spcPts val="0"/>
              </a:spcBef>
            </a:pPr>
            <a:r>
              <a:rPr lang="pl-PL" dirty="0" smtClean="0"/>
              <a:t>2</a:t>
            </a:r>
            <a:r>
              <a:rPr lang="pl-PL" dirty="0"/>
              <a:t>)	</a:t>
            </a:r>
            <a:r>
              <a:rPr lang="pl-PL" b="1" dirty="0"/>
              <a:t>drgania mechaniczne </a:t>
            </a:r>
            <a:r>
              <a:rPr lang="pl-PL" dirty="0"/>
              <a:t>- </a:t>
            </a:r>
            <a:r>
              <a:rPr lang="pl-PL" b="1" dirty="0"/>
              <a:t>wartości progów</a:t>
            </a:r>
            <a:r>
              <a:rPr lang="pl-PL" dirty="0"/>
              <a:t> </a:t>
            </a:r>
            <a:r>
              <a:rPr lang="pl-PL" b="1" dirty="0" smtClean="0"/>
              <a:t>działania</a:t>
            </a:r>
            <a:r>
              <a:rPr lang="pl-PL" dirty="0" smtClean="0"/>
              <a:t> pracodawca </a:t>
            </a:r>
            <a:r>
              <a:rPr lang="pl-PL" dirty="0"/>
              <a:t>sporządza i wprowadza w życie </a:t>
            </a:r>
            <a:r>
              <a:rPr lang="pl-PL" b="1" dirty="0"/>
              <a:t>program działań organizacyjno-technicznych zmierzających do ograniczenia narażenia na</a:t>
            </a:r>
            <a:r>
              <a:rPr lang="pl-PL" dirty="0"/>
              <a:t> hałas lub </a:t>
            </a:r>
            <a:r>
              <a:rPr lang="pl-PL" b="1" dirty="0"/>
              <a:t>drgania mechaniczne</a:t>
            </a:r>
            <a:r>
              <a:rPr lang="pl-PL" dirty="0"/>
              <a:t> oraz dostosowuje te działania do potrzeb pracowników należących do grup szczególnego ryzyka.</a:t>
            </a:r>
          </a:p>
          <a:p>
            <a:pPr>
              <a:spcBef>
                <a:spcPts val="0"/>
              </a:spcBef>
            </a:pPr>
            <a:r>
              <a:rPr lang="pl-PL" dirty="0"/>
              <a:t>3. </a:t>
            </a:r>
            <a:r>
              <a:rPr lang="pl-PL" b="1" dirty="0"/>
              <a:t>Program</a:t>
            </a:r>
            <a:r>
              <a:rPr lang="pl-PL" dirty="0"/>
              <a:t>, o którym mowa w ust. 2, </a:t>
            </a:r>
            <a:r>
              <a:rPr lang="pl-PL" b="1" dirty="0"/>
              <a:t>powinien uwzględniać w szczególności działania polegające na:</a:t>
            </a:r>
          </a:p>
          <a:p>
            <a:pPr>
              <a:spcBef>
                <a:spcPts val="0"/>
              </a:spcBef>
            </a:pPr>
            <a:r>
              <a:rPr lang="pl-PL" dirty="0" smtClean="0"/>
              <a:t>1</a:t>
            </a:r>
            <a:r>
              <a:rPr lang="pl-PL" dirty="0"/>
              <a:t>)	unikaniu procesów lub metod pracy powodujących narażenie na hałas lub drgania mechaniczne i zastępowaniu ich innymi, stwarzającymi mniejsze narażenia;</a:t>
            </a:r>
          </a:p>
          <a:p>
            <a:pPr>
              <a:spcBef>
                <a:spcPts val="0"/>
              </a:spcBef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512" y="98072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ROZPORZĄDZENIE MINISTRA GOSPODARKI I PRACY z dnia 5 sierpnia 2005 r. w sprawie bezpieczeństwa i higieny pracy przy pracach związanych z narażeniem na hałas lub drgania mechaniczne</a:t>
            </a:r>
          </a:p>
        </p:txBody>
      </p:sp>
    </p:spTree>
    <p:extLst>
      <p:ext uri="{BB962C8B-B14F-4D97-AF65-F5344CB8AC3E}">
        <p14:creationId xmlns:p14="http://schemas.microsoft.com/office/powerpoint/2010/main" val="28830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/>
          <a:lstStyle/>
          <a:p>
            <a:pPr algn="ctr"/>
            <a:r>
              <a:rPr lang="pl-PL" dirty="0"/>
              <a:t>Profilaktyka oraz</a:t>
            </a:r>
            <a:br>
              <a:rPr lang="pl-PL" dirty="0"/>
            </a:br>
            <a:r>
              <a:rPr lang="pl-PL" dirty="0"/>
              <a:t>Działania organizacyjnotechniczne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752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dirty="0"/>
              <a:t>2)	dobieraniu środków pracy przeznaczonych do wykonywania określonej pracy, właściwie zaprojektowanych pod względem ergonomicznym, o możliwie najniższym poziomie emisji hałasu lub drgań mechanicznych;</a:t>
            </a:r>
          </a:p>
          <a:p>
            <a:pPr>
              <a:spcBef>
                <a:spcPts val="0"/>
              </a:spcBef>
            </a:pPr>
            <a:r>
              <a:rPr lang="pl-PL" dirty="0"/>
              <a:t>3)	ograniczaniu narażenia na hałas lub drgania mechaniczne środkami technicznymi:</a:t>
            </a:r>
          </a:p>
          <a:p>
            <a:pPr>
              <a:spcBef>
                <a:spcPts val="0"/>
              </a:spcBef>
            </a:pPr>
            <a:r>
              <a:rPr lang="pl-PL" dirty="0"/>
              <a:t>a)	…………………………………………</a:t>
            </a:r>
          </a:p>
          <a:p>
            <a:pPr>
              <a:spcBef>
                <a:spcPts val="0"/>
              </a:spcBef>
            </a:pPr>
            <a:r>
              <a:rPr lang="pl-PL" dirty="0"/>
              <a:t>b)	w przypadku drgań mechanicznych przez stosowanie materiałów, elementów i układów izolujących i tłumiących drgania, w tym amortyzowanych siedzisk, uchwytów i rękawic antywibracyjnych;</a:t>
            </a:r>
          </a:p>
          <a:p>
            <a:pPr>
              <a:spcBef>
                <a:spcPts val="0"/>
              </a:spcBef>
            </a:pPr>
            <a:r>
              <a:rPr lang="pl-PL" dirty="0"/>
              <a:t>4)	projektowaniu miejsc pracy i rozmieszczaniu stanowisk pracy w sposób umożliwiający izolację od źródeł hałasu lub drgań mechanicznych oraz ograniczający jednoczesne oddziaływanie wielu źródeł na pracownika;</a:t>
            </a:r>
          </a:p>
          <a:p>
            <a:pPr>
              <a:spcBef>
                <a:spcPts val="0"/>
              </a:spcBef>
            </a:pPr>
            <a:r>
              <a:rPr lang="pl-PL" dirty="0"/>
              <a:t>5)	konserwowaniu środków pracy, obiektów budowlanych, urządzeń i układów izolujących i tłumiących hałas lub drgania mechaniczne oraz innych środków ochrony zbiorowej;</a:t>
            </a:r>
          </a:p>
          <a:p>
            <a:pPr>
              <a:spcBef>
                <a:spcPts val="0"/>
              </a:spcBef>
            </a:pPr>
            <a:r>
              <a:rPr lang="pl-PL" dirty="0"/>
              <a:t>6)	informowaniu i szkoleniu pracowników w zakresie poprawnego i bezpiecznego posługiwania się środkami pracy;</a:t>
            </a:r>
          </a:p>
          <a:p>
            <a:pPr>
              <a:spcBef>
                <a:spcPts val="0"/>
              </a:spcBef>
            </a:pPr>
            <a:r>
              <a:rPr lang="pl-PL" dirty="0"/>
              <a:t>7)	ograniczaniu czasu i poziomu narażenia oraz liczby osób narażonych na hałas lub drgania mechaniczne przez właściwą organizację pracy, w szczególności stosowanie skróconego czasu lub przerw w pracy i rotacji na stanowiskach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07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</p:spPr>
        <p:txBody>
          <a:bodyPr/>
          <a:lstStyle/>
          <a:p>
            <a:pPr algn="ctr"/>
            <a:r>
              <a:rPr lang="pl-PL" dirty="0"/>
              <a:t>Profilaktyka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opieka zdrowotna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81775"/>
              </p:ext>
            </p:extLst>
          </p:nvPr>
        </p:nvGraphicFramePr>
        <p:xfrm>
          <a:off x="143669" y="2435819"/>
          <a:ext cx="8856661" cy="4341622"/>
        </p:xfrm>
        <a:graphic>
          <a:graphicData uri="http://schemas.openxmlformats.org/drawingml/2006/table">
            <a:tbl>
              <a:tblPr/>
              <a:tblGrid>
                <a:gridCol w="216024"/>
                <a:gridCol w="936104"/>
                <a:gridCol w="968552"/>
                <a:gridCol w="856245"/>
                <a:gridCol w="945519"/>
                <a:gridCol w="945519"/>
                <a:gridCol w="608636"/>
                <a:gridCol w="725422"/>
                <a:gridCol w="725422"/>
                <a:gridCol w="815257"/>
                <a:gridCol w="1113961"/>
              </a:tblGrid>
              <a:tr h="271888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Czynnik szkodliwy lub uciążliwy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Badania wstępne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Badania okresowe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Częstotliwość badań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Ostatnie badania okresowe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Narządy (układy)krytyczne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Uwagi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5944"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lekarskie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pomocnicze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lekarskie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pomocnicze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lekarskie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pomocnicze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650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3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Drgania mechaniczne (wibracja) przekazywane na kończyny górne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ogólne, ze zwróceniem uwagi na układy: naczyniowy, nerwowy i kostny w zakresie kończyn górnych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próba oziębiania z termometrią skórną i próbą uciskową; ocena czucia wibracji metodą </a:t>
                      </a:r>
                      <a:r>
                        <a:rPr lang="pl-PL" sz="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palestezjometry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-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czną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; zdjęcia </a:t>
                      </a:r>
                      <a:r>
                        <a:rPr lang="pl-PL" sz="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rtg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rąk i stawów łokciowych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ogólne, ze zwróceniem uwagi na układy: naczyniowy, nerwowy i kostny w zakresie kończyn górnych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próba oziębiania z termometrią skórną i próbą uciskową; ocena czucia wibracji metodą palestezjometry-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czną; w zależności od wskazań  zdjęcia rtg rąk i stawów łokciowych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pierwsze badanie okresowe po roku pracy, następne co 3 lata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ogólne, ze zwróceniem uwagi na układy: naczyniowy, nerwowy i kostny w zakresie kończyn górnych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próba oziębiania z termometrią skórną i próbą uciskową; ocena uczucia wibracji metodą palestezjometry-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czną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obwodowy układ naczyniowy, nerwowy i kostny w zakresie kończyn górnych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Gdy okres pracy w narażeniu na drgania mechaniczne przekazywane na kończyny górne, trwa krócej niż 5 lat i ostatnie badanie okresowe nie ujawniło zmian wskazujących na rozwój choroby wibracyjnej - nie ma potrzeby powtórnego wykonywania zdjęć rtg kości rąk i stawów łokciowych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</a:tr>
              <a:tr h="1155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4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Drgania mechaniczne przekazywane na całe ciało (wibracja ogólna)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ogólne; neurologiczne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w zależności od wskazań - zdjęcia </a:t>
                      </a:r>
                      <a:r>
                        <a:rPr lang="pl-PL" sz="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rtg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kręgosłupa lędźwiowo-krzyżowego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ogólne; w zależności od wskazań - neurologiczne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w zależności od wskazań - zdjęcia </a:t>
                      </a:r>
                      <a:r>
                        <a:rPr lang="pl-PL" sz="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rtg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kręgosłupa lędźwiowo-krzyżowego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co 4 lata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ogólne; neurologiczne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w zależności od wskazań - zdjęcia </a:t>
                      </a:r>
                      <a:r>
                        <a:rPr lang="pl-PL" sz="800" dirty="0" err="1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rtg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kręgosłupa lędźwiowo-krzyżowego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kręgosłup; układ nerwowy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W przypadku skarg na zawroty głowy - badane błędnika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98" marR="4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6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179512" y="1862093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ZAŁĄCZNIK nr </a:t>
            </a:r>
            <a:r>
              <a:rPr lang="pl-PL" sz="1400" dirty="0" smtClean="0"/>
              <a:t>1</a:t>
            </a:r>
            <a:endParaRPr lang="pl-PL" sz="1400" dirty="0"/>
          </a:p>
          <a:p>
            <a:r>
              <a:rPr lang="pl-PL" sz="1400" dirty="0"/>
              <a:t>WSKAZÓWKI METODYCZNE W SPRAWIE PRZEPROWADZANIA BADAŃ PROFILAKTYCZNYCH PRACOWNIKÓW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512" y="1123429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ROZPORZĄDZENIE MINISTRA </a:t>
            </a:r>
            <a:r>
              <a:rPr lang="pl-PL" sz="1400" dirty="0"/>
              <a:t>ZDROWIA I OPIEKI </a:t>
            </a:r>
            <a:r>
              <a:rPr lang="pl-PL" sz="1400" dirty="0" smtClean="0"/>
              <a:t>SPOŁECZNEJ z </a:t>
            </a:r>
            <a:r>
              <a:rPr lang="pl-PL" sz="1400" dirty="0"/>
              <a:t>dnia 30 maja 1996 r.</a:t>
            </a:r>
          </a:p>
          <a:p>
            <a:r>
              <a:rPr lang="pl-PL" sz="1400" dirty="0"/>
              <a:t>w sprawie przeprowadzania badań lekarskich pracowników, zakresu profilaktycznej opieki zdrowotnej nad pracownikami oraz orzeczeń lekarskich wydawanych do celów przewidzianych w Kodeksie pracy.</a:t>
            </a:r>
          </a:p>
        </p:txBody>
      </p:sp>
    </p:spTree>
    <p:extLst>
      <p:ext uri="{BB962C8B-B14F-4D97-AF65-F5344CB8AC3E}">
        <p14:creationId xmlns:p14="http://schemas.microsoft.com/office/powerpoint/2010/main" val="36034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Dane statystyczne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25" y="6165304"/>
            <a:ext cx="8856984" cy="360040"/>
          </a:xfrm>
        </p:spPr>
        <p:txBody>
          <a:bodyPr>
            <a:normAutofit/>
          </a:bodyPr>
          <a:lstStyle/>
          <a:p>
            <a:r>
              <a:rPr lang="pl-PL" dirty="0" smtClean="0"/>
              <a:t>Źródło - http</a:t>
            </a:r>
            <a:r>
              <a:rPr lang="pl-PL" dirty="0"/>
              <a:t>://www.stat.gov.pl/cps/rde/xbcr/gus/PW_warunki_pracy_w_2011_r.pdf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" y="1196752"/>
            <a:ext cx="545652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43" y="2296641"/>
            <a:ext cx="3048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43" y="3820641"/>
            <a:ext cx="2476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62068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Procentowy udział czynników w środowisku pracy – dane GUS za 2011 r.</a:t>
            </a:r>
          </a:p>
        </p:txBody>
      </p:sp>
    </p:spTree>
    <p:extLst>
      <p:ext uri="{BB962C8B-B14F-4D97-AF65-F5344CB8AC3E}">
        <p14:creationId xmlns:p14="http://schemas.microsoft.com/office/powerpoint/2010/main" val="38420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Oddziaływanie drgań na człowieka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764704"/>
            <a:ext cx="6984776" cy="5256584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/>
            <a:r>
              <a:rPr lang="pl-PL" b="0" dirty="0" smtClean="0"/>
              <a:t>Drgania działające na człowieka dzielimy na </a:t>
            </a:r>
            <a:r>
              <a:rPr lang="pl-PL" b="1" dirty="0" smtClean="0">
                <a:solidFill>
                  <a:srgbClr val="7030A0"/>
                </a:solidFill>
              </a:rPr>
              <a:t>wstrząsy i drgania właściwe</a:t>
            </a:r>
            <a:r>
              <a:rPr lang="pl-PL" b="0" dirty="0" smtClean="0"/>
              <a:t>, które zwykle nazywamy drganiami.</a:t>
            </a:r>
          </a:p>
          <a:p>
            <a:pPr marL="0" indent="0"/>
            <a:r>
              <a:rPr lang="pl-PL" b="1" dirty="0" smtClean="0">
                <a:solidFill>
                  <a:srgbClr val="7030A0"/>
                </a:solidFill>
              </a:rPr>
              <a:t>Wstrząs jest drganiem o niskiej częstotliwości</a:t>
            </a:r>
            <a:r>
              <a:rPr lang="pl-PL" dirty="0" smtClean="0"/>
              <a:t>, na który organizm może reagować czynnie poprzez pracę układu mięśniowo-szkieletowego. </a:t>
            </a:r>
            <a:endParaRPr lang="pl-PL" dirty="0" smtClean="0"/>
          </a:p>
          <a:p>
            <a:pPr marL="0" indent="0"/>
            <a:r>
              <a:rPr lang="pl-PL" b="1" dirty="0" smtClean="0">
                <a:solidFill>
                  <a:srgbClr val="7030A0"/>
                </a:solidFill>
              </a:rPr>
              <a:t>Reakcja </a:t>
            </a:r>
            <a:r>
              <a:rPr lang="pl-PL" b="1" dirty="0" smtClean="0">
                <a:solidFill>
                  <a:srgbClr val="7030A0"/>
                </a:solidFill>
              </a:rPr>
              <a:t>na drgania może być tylko bierna</a:t>
            </a:r>
            <a:r>
              <a:rPr lang="pl-PL" dirty="0" smtClean="0"/>
              <a:t>, gdyż układ nerwowy nie jest zdolny reagować na każdy impuls oddzielnie. </a:t>
            </a:r>
          </a:p>
          <a:p>
            <a:pPr marL="0" indent="0"/>
            <a:r>
              <a:rPr lang="pl-PL" b="1" dirty="0" smtClean="0">
                <a:solidFill>
                  <a:srgbClr val="7030A0"/>
                </a:solidFill>
              </a:rPr>
              <a:t>Najwyższą wrażliwością </a:t>
            </a:r>
            <a:r>
              <a:rPr lang="pl-PL" dirty="0" smtClean="0"/>
              <a:t>na drgania całego organizmu charakteryzuje się </a:t>
            </a:r>
            <a:r>
              <a:rPr lang="pl-PL" b="1" dirty="0" smtClean="0">
                <a:solidFill>
                  <a:srgbClr val="7030A0"/>
                </a:solidFill>
              </a:rPr>
              <a:t>układ nerwowy i układ krążenia.</a:t>
            </a:r>
            <a:r>
              <a:rPr lang="pl-PL" dirty="0" smtClean="0"/>
              <a:t> Skutkiem tych oddziaływać jest: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</a:t>
            </a:r>
            <a:r>
              <a:rPr lang="pl-PL" b="0" dirty="0" smtClean="0"/>
              <a:t>aburzenia pracy układu nerwowego – np. zaburzenie koncentracji,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</a:t>
            </a:r>
            <a:r>
              <a:rPr lang="pl-PL" dirty="0" smtClean="0"/>
              <a:t>aburzenia pracy układu krążeniowego – np. zmęczenie, senność,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z</a:t>
            </a:r>
            <a:r>
              <a:rPr lang="pl-PL" b="0" dirty="0" smtClean="0"/>
              <a:t>łe samopoczucie psychiczne, fizyczne,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d</a:t>
            </a:r>
            <a:r>
              <a:rPr lang="pl-PL" dirty="0" smtClean="0"/>
              <a:t>olegliwości mięśniowo-szkieletowe (MSD' s)</a:t>
            </a:r>
            <a:endParaRPr lang="pl-PL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n</a:t>
            </a:r>
            <a:r>
              <a:rPr lang="pl-PL" dirty="0" smtClean="0"/>
              <a:t>ieodwracalne zmiany chorobowe – zespół wibracyjny (najczęściej rejestrowana postać – zaburzenie krążenia krwi w palcach, objawia się blednięciem opuszka jednego lub więcej palców, stąd nazwa „choroba białych palców”.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b="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835696" y="5526691"/>
            <a:ext cx="72766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Foto źródło - http</a:t>
            </a:r>
            <a:r>
              <a:rPr lang="pl-PL" sz="1050" dirty="0"/>
              <a:t>://nasze-choroby.pl/740-c-Objaw%20Raynauda%20-%20leczenie%20Objaw%C3%B3w%20Raynauda.html</a:t>
            </a:r>
          </a:p>
        </p:txBody>
      </p:sp>
    </p:spTree>
    <p:extLst>
      <p:ext uri="{BB962C8B-B14F-4D97-AF65-F5344CB8AC3E}">
        <p14:creationId xmlns:p14="http://schemas.microsoft.com/office/powerpoint/2010/main" val="65023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Oddziaływanie drgań na człowieka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792088"/>
          </a:xfrm>
        </p:spPr>
        <p:txBody>
          <a:bodyPr/>
          <a:lstStyle/>
          <a:p>
            <a:pPr marL="0" indent="0"/>
            <a:r>
              <a:rPr lang="pl-PL" dirty="0" smtClean="0"/>
              <a:t>ROZPORZĄDZENIE RADY MINISTRÓW z dnia 30 czerwca 2009 r. </a:t>
            </a:r>
            <a:r>
              <a:rPr lang="pl-PL" b="1" dirty="0" smtClean="0">
                <a:solidFill>
                  <a:srgbClr val="7030A0"/>
                </a:solidFill>
              </a:rPr>
              <a:t>w sprawie chorób </a:t>
            </a:r>
            <a:r>
              <a:rPr lang="pl-PL" b="1" dirty="0">
                <a:solidFill>
                  <a:srgbClr val="7030A0"/>
                </a:solidFill>
              </a:rPr>
              <a:t>zawodowych </a:t>
            </a:r>
            <a:r>
              <a:rPr lang="pl-PL" dirty="0"/>
              <a:t>(</a:t>
            </a:r>
            <a:r>
              <a:rPr lang="pl-PL" dirty="0" smtClean="0"/>
              <a:t>Dz.U.2009.105.869).</a:t>
            </a:r>
          </a:p>
          <a:p>
            <a:pPr marL="0" indent="0"/>
            <a:endParaRPr lang="pl-PL" dirty="0"/>
          </a:p>
          <a:p>
            <a:pPr marL="0" indent="0"/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24136"/>
              </p:ext>
            </p:extLst>
          </p:nvPr>
        </p:nvGraphicFramePr>
        <p:xfrm>
          <a:off x="107504" y="2636912"/>
          <a:ext cx="8928992" cy="3189732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6070"/>
                <a:gridCol w="4327843"/>
                <a:gridCol w="3995079"/>
              </a:tblGrid>
              <a:tr h="1619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2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Choroby zawodowe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Okres, w którym wystąpienie udokumentowanych objawów chorobowych upoważnia do rozpoznania choroby zawodowej pomimo wcześniejszego zakończenia pracy w narażeniu zawodowym</a:t>
                      </a:r>
                      <a:endParaRPr lang="pl-PL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FFC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22</a:t>
                      </a:r>
                      <a:r>
                        <a:rPr lang="pl-PL" sz="1400" dirty="0" smtClean="0">
                          <a:effectLst/>
                        </a:rPr>
                        <a:t>.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Zespół wibracyjny</a:t>
                      </a:r>
                      <a:r>
                        <a:rPr lang="pl-PL" sz="1400" dirty="0" smtClean="0">
                          <a:effectLst/>
                        </a:rPr>
                        <a:t>: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 </a:t>
                      </a: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</a:t>
                      </a:r>
                      <a:r>
                        <a:rPr lang="pl-PL" sz="1400" dirty="0" smtClean="0">
                          <a:effectLst/>
                        </a:rPr>
                        <a:t>)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postać </a:t>
                      </a:r>
                      <a:r>
                        <a:rPr lang="pl-PL" sz="1400" dirty="0" smtClean="0">
                          <a:effectLst/>
                        </a:rPr>
                        <a:t>naczyniowo-nerwowa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1 </a:t>
                      </a:r>
                      <a:r>
                        <a:rPr lang="pl-PL" sz="1400" dirty="0" smtClean="0">
                          <a:effectLst/>
                        </a:rPr>
                        <a:t>rok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2</a:t>
                      </a:r>
                      <a:r>
                        <a:rPr lang="pl-PL" sz="1400" dirty="0" smtClean="0">
                          <a:effectLst/>
                        </a:rPr>
                        <a:t>)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postać </a:t>
                      </a:r>
                      <a:r>
                        <a:rPr lang="pl-PL" sz="1400" dirty="0" smtClean="0">
                          <a:effectLst/>
                        </a:rPr>
                        <a:t>kostno-stawowa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3 </a:t>
                      </a:r>
                      <a:r>
                        <a:rPr lang="pl-PL" sz="1400" dirty="0" smtClean="0">
                          <a:effectLst/>
                        </a:rPr>
                        <a:t>lata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3)</a:t>
                      </a:r>
                      <a:endParaRPr lang="pl-PL" sz="2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postać mieszana: naczyniowo-nerwowa i </a:t>
                      </a:r>
                      <a:r>
                        <a:rPr lang="pl-PL" sz="1400" dirty="0" smtClean="0">
                          <a:effectLst/>
                        </a:rPr>
                        <a:t>kostno-stawowa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 </a:t>
                      </a:r>
                      <a:r>
                        <a:rPr lang="pl-PL" sz="1400" dirty="0">
                          <a:effectLst/>
                        </a:rPr>
                        <a:t>3 </a:t>
                      </a:r>
                      <a:r>
                        <a:rPr lang="pl-PL" sz="1400" dirty="0" smtClean="0">
                          <a:effectLst/>
                        </a:rPr>
                        <a:t>lata</a:t>
                      </a:r>
                      <a:endParaRPr lang="pl-PL" sz="2800" dirty="0">
                        <a:effectLst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251520" y="1340768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ZAŁĄCZNIK </a:t>
            </a:r>
          </a:p>
          <a:p>
            <a:r>
              <a:rPr lang="pl-PL" sz="1600" dirty="0"/>
              <a:t>WYKAZ CHORÓB ZAWODOWYCH WRAZ Z OKRESEM, W KTÓRYM WYSTĄPIENIE UDOKUMENTOWANYCH OBJAWÓW CHOROBOWYCH UPOWAŻNIA DO ROZPOZNANIA CHOROBY ZAWODOWEJ POMIMO WCZEŚNIEJSZEGO ZAKOŃCZENIA PRACY W NARAŻENIU ZAWODOWYM</a:t>
            </a:r>
          </a:p>
        </p:txBody>
      </p:sp>
    </p:spTree>
    <p:extLst>
      <p:ext uri="{BB962C8B-B14F-4D97-AF65-F5344CB8AC3E}">
        <p14:creationId xmlns:p14="http://schemas.microsoft.com/office/powerpoint/2010/main" val="38318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Oddziaływanie drgań na człowieka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764704"/>
            <a:ext cx="6624736" cy="360040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pPr marL="0" indent="0"/>
            <a:r>
              <a:rPr lang="pl-PL" sz="1800" dirty="0" smtClean="0"/>
              <a:t>Częstotliwości rezonansowe organów człowieka</a:t>
            </a:r>
            <a:endParaRPr lang="pl-PL" sz="1800" b="0" dirty="0" smtClean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33003"/>
              </p:ext>
            </p:extLst>
          </p:nvPr>
        </p:nvGraphicFramePr>
        <p:xfrm>
          <a:off x="251520" y="1196752"/>
          <a:ext cx="4816412" cy="4680520"/>
        </p:xfrm>
        <a:graphic>
          <a:graphicData uri="http://schemas.openxmlformats.org/drawingml/2006/table">
            <a:tbl>
              <a:tblPr/>
              <a:tblGrid>
                <a:gridCol w="2656172"/>
                <a:gridCol w="2160240"/>
              </a:tblGrid>
              <a:tr h="582004">
                <a:tc>
                  <a:txBody>
                    <a:bodyPr/>
                    <a:lstStyle/>
                    <a:p>
                      <a:r>
                        <a:rPr lang="pl-PL" dirty="0" smtClean="0"/>
                        <a:t>Nazwa organu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Częstotliwość rezonansowa </a:t>
                      </a:r>
                      <a:r>
                        <a:rPr lang="pl-PL" dirty="0" err="1" smtClean="0"/>
                        <a:t>f</a:t>
                      </a:r>
                      <a:r>
                        <a:rPr lang="pl-PL" baseline="-25000" dirty="0" err="1" smtClean="0"/>
                        <a:t>r</a:t>
                      </a:r>
                      <a:r>
                        <a:rPr lang="pl-PL" baseline="-25000" dirty="0" smtClean="0"/>
                        <a:t> 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Hz</a:t>
                      </a:r>
                      <a:endParaRPr lang="pl-PL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733">
                <a:tc>
                  <a:txBody>
                    <a:bodyPr/>
                    <a:lstStyle/>
                    <a:p>
                      <a:r>
                        <a:rPr lang="pl-PL" dirty="0" smtClean="0"/>
                        <a:t>Głowa</a:t>
                      </a:r>
                    </a:p>
                    <a:p>
                      <a:r>
                        <a:rPr lang="pl-PL" dirty="0" smtClean="0"/>
                        <a:t>Oczy</a:t>
                      </a:r>
                    </a:p>
                    <a:p>
                      <a:r>
                        <a:rPr lang="pl-PL" dirty="0" smtClean="0"/>
                        <a:t>Szczęki</a:t>
                      </a:r>
                    </a:p>
                    <a:p>
                      <a:r>
                        <a:rPr lang="pl-PL" dirty="0" smtClean="0"/>
                        <a:t>Krtań, tchawica, oskrzela</a:t>
                      </a:r>
                    </a:p>
                    <a:p>
                      <a:r>
                        <a:rPr lang="pl-PL" dirty="0" smtClean="0"/>
                        <a:t>Narządy klatki piersiowej</a:t>
                      </a:r>
                    </a:p>
                    <a:p>
                      <a:r>
                        <a:rPr lang="pl-PL" dirty="0" smtClean="0"/>
                        <a:t>Kończyny górna</a:t>
                      </a:r>
                    </a:p>
                    <a:p>
                      <a:r>
                        <a:rPr lang="pl-PL" dirty="0" smtClean="0"/>
                        <a:t>Kręgosłup</a:t>
                      </a:r>
                    </a:p>
                    <a:p>
                      <a:r>
                        <a:rPr lang="pl-PL" dirty="0" smtClean="0"/>
                        <a:t>Narządy jamy brzusznej</a:t>
                      </a:r>
                    </a:p>
                    <a:p>
                      <a:r>
                        <a:rPr lang="pl-PL" dirty="0" smtClean="0"/>
                        <a:t>Wątroba</a:t>
                      </a:r>
                    </a:p>
                    <a:p>
                      <a:r>
                        <a:rPr lang="pl-PL" dirty="0" smtClean="0"/>
                        <a:t>Pęcherz moczowy</a:t>
                      </a:r>
                    </a:p>
                    <a:p>
                      <a:r>
                        <a:rPr lang="pl-PL" dirty="0" smtClean="0"/>
                        <a:t>Miednica</a:t>
                      </a:r>
                    </a:p>
                    <a:p>
                      <a:r>
                        <a:rPr lang="pl-PL" dirty="0" smtClean="0"/>
                        <a:t>Kończyny dolne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4-5</a:t>
                      </a:r>
                      <a:r>
                        <a:rPr lang="pl-PL" baseline="0" dirty="0" smtClean="0"/>
                        <a:t> i 17-25</a:t>
                      </a:r>
                    </a:p>
                    <a:p>
                      <a:r>
                        <a:rPr lang="pl-PL" baseline="0" dirty="0" smtClean="0"/>
                        <a:t>60-90</a:t>
                      </a:r>
                    </a:p>
                    <a:p>
                      <a:r>
                        <a:rPr lang="pl-PL" baseline="0" dirty="0" smtClean="0"/>
                        <a:t>6-8</a:t>
                      </a:r>
                    </a:p>
                    <a:p>
                      <a:r>
                        <a:rPr lang="pl-PL" baseline="0" dirty="0" smtClean="0"/>
                        <a:t>12-16</a:t>
                      </a:r>
                    </a:p>
                    <a:p>
                      <a:r>
                        <a:rPr lang="pl-PL" baseline="0" dirty="0" smtClean="0"/>
                        <a:t>5-9</a:t>
                      </a:r>
                    </a:p>
                    <a:p>
                      <a:r>
                        <a:rPr lang="pl-PL" baseline="0" dirty="0" smtClean="0"/>
                        <a:t>3</a:t>
                      </a:r>
                    </a:p>
                    <a:p>
                      <a:r>
                        <a:rPr lang="pl-PL" baseline="0" dirty="0" smtClean="0"/>
                        <a:t>8</a:t>
                      </a:r>
                    </a:p>
                    <a:p>
                      <a:r>
                        <a:rPr lang="pl-PL" baseline="0" dirty="0" smtClean="0"/>
                        <a:t>4,5-10</a:t>
                      </a:r>
                    </a:p>
                    <a:p>
                      <a:r>
                        <a:rPr lang="pl-PL" baseline="0" dirty="0" smtClean="0"/>
                        <a:t>3-4</a:t>
                      </a:r>
                    </a:p>
                    <a:p>
                      <a:r>
                        <a:rPr lang="pl-PL" baseline="0" dirty="0" smtClean="0"/>
                        <a:t>10-18</a:t>
                      </a:r>
                    </a:p>
                    <a:p>
                      <a:r>
                        <a:rPr lang="pl-PL" baseline="0" dirty="0" smtClean="0"/>
                        <a:t>5-9</a:t>
                      </a:r>
                    </a:p>
                    <a:p>
                      <a:r>
                        <a:rPr lang="pl-PL" baseline="0" dirty="0" smtClean="0"/>
                        <a:t>5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160">
                <a:tc>
                  <a:txBody>
                    <a:bodyPr/>
                    <a:lstStyle/>
                    <a:p>
                      <a:r>
                        <a:rPr lang="pl-PL" dirty="0" smtClean="0"/>
                        <a:t>Człowiek siedzący</a:t>
                      </a:r>
                    </a:p>
                    <a:p>
                      <a:r>
                        <a:rPr lang="pl-PL" dirty="0" smtClean="0"/>
                        <a:t>Człowiek stojący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5-12</a:t>
                      </a:r>
                    </a:p>
                    <a:p>
                      <a:r>
                        <a:rPr lang="pl-PL" dirty="0" smtClean="0"/>
                        <a:t>4-6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5258662" y="3356992"/>
            <a:ext cx="385192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b="1" dirty="0"/>
              <a:t>Rezonans mechaniczny </a:t>
            </a:r>
            <a:r>
              <a:rPr lang="pl-PL" dirty="0"/>
              <a:t>to </a:t>
            </a:r>
            <a:r>
              <a:rPr lang="pl-PL" b="1" dirty="0">
                <a:solidFill>
                  <a:srgbClr val="7030A0"/>
                </a:solidFill>
              </a:rPr>
              <a:t>zjawisko polegające na przepływie energii</a:t>
            </a:r>
            <a:r>
              <a:rPr lang="pl-PL" dirty="0"/>
              <a:t> pomiędzy kilkoma (najczęściej dwoma) układami drgającymi. Warunkami koniecznymi do zajścia rezonansu mechanicznego są:</a:t>
            </a:r>
          </a:p>
          <a:p>
            <a:endParaRPr lang="pl-PL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jednakowa lub zbliżona częstotliwość drgań własnych (lub swobodnych) układów,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/>
              <a:t>istnienie mechanicznego połączenia między układami</a:t>
            </a:r>
          </a:p>
        </p:txBody>
      </p:sp>
      <p:pic>
        <p:nvPicPr>
          <p:cNvPr id="4098" name="Picture 2" descr="http://upload.wikimedia.org/wikipedia/commons/thumb/3/3a/Gluehlampe_01_KMJ.jpg/200px-Gluehlampe_01_KMJ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000" y1="9639" x2="55000" y2="9639"/>
                        <a14:foregroundMark x1="77500" y1="6024" x2="77500" y2="6024"/>
                        <a14:backgroundMark x1="10500" y1="3614" x2="10500" y2="3614"/>
                        <a14:backgroundMark x1="92000" y1="5120" x2="92000" y2="5120"/>
                        <a14:backgroundMark x1="6500" y1="8434" x2="6500" y2="8434"/>
                        <a14:backgroundMark x1="1000" y1="20482" x2="1000" y2="20482"/>
                        <a14:backgroundMark x1="1000" y1="21687" x2="1000" y2="21687"/>
                        <a14:backgroundMark x1="1000" y1="38554" x2="1000" y2="38554"/>
                        <a14:backgroundMark x1="99000" y1="21988" x2="99000" y2="21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8009">
            <a:off x="5495338" y="2235002"/>
            <a:ext cx="774137" cy="128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</p:spPr>
        <p:txBody>
          <a:bodyPr/>
          <a:lstStyle/>
          <a:p>
            <a:pPr algn="ctr"/>
            <a:r>
              <a:rPr lang="pl-PL" dirty="0" smtClean="0"/>
              <a:t>Ogólna charakterystyka drgań </a:t>
            </a:r>
            <a:br>
              <a:rPr lang="pl-PL" dirty="0" smtClean="0"/>
            </a:br>
            <a:r>
              <a:rPr lang="pl-PL" dirty="0" smtClean="0"/>
              <a:t>w transporcie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74" y="1124744"/>
            <a:ext cx="5724525" cy="481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259632" y="629454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Źródło (http</a:t>
            </a:r>
            <a:r>
              <a:rPr lang="pl-PL" dirty="0"/>
              <a:t>://</a:t>
            </a:r>
            <a:r>
              <a:rPr lang="pl-PL" dirty="0" smtClean="0"/>
              <a:t>rop.sejm.gov.pl/1_0ld/opracowania/pdf/material2.pdf)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40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36104"/>
          </a:xfrm>
        </p:spPr>
        <p:txBody>
          <a:bodyPr/>
          <a:lstStyle/>
          <a:p>
            <a:pPr algn="ctr"/>
            <a:r>
              <a:rPr lang="pl-PL" dirty="0" smtClean="0"/>
              <a:t>Ogólna charakterystyka drgań </a:t>
            </a:r>
            <a:br>
              <a:rPr lang="pl-PL" dirty="0" smtClean="0"/>
            </a:br>
            <a:r>
              <a:rPr lang="pl-PL" dirty="0" smtClean="0"/>
              <a:t>w transporcie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7504" y="1124744"/>
            <a:ext cx="8856984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rgbClr val="7030A0"/>
                </a:solidFill>
              </a:rPr>
              <a:t>Dane </a:t>
            </a:r>
            <a:r>
              <a:rPr lang="pl-PL" b="1" dirty="0">
                <a:solidFill>
                  <a:srgbClr val="7030A0"/>
                </a:solidFill>
              </a:rPr>
              <a:t>na temat </a:t>
            </a:r>
            <a:r>
              <a:rPr lang="pl-PL" b="1" dirty="0" smtClean="0">
                <a:solidFill>
                  <a:srgbClr val="7030A0"/>
                </a:solidFill>
              </a:rPr>
              <a:t>warunków </a:t>
            </a:r>
            <a:r>
              <a:rPr lang="pl-PL" b="1" dirty="0">
                <a:solidFill>
                  <a:srgbClr val="7030A0"/>
                </a:solidFill>
              </a:rPr>
              <a:t>pracy na stanowiskach </a:t>
            </a:r>
            <a:r>
              <a:rPr lang="pl-PL" b="1" dirty="0" smtClean="0">
                <a:solidFill>
                  <a:srgbClr val="7030A0"/>
                </a:solidFill>
              </a:rPr>
              <a:t>kierowców </a:t>
            </a:r>
            <a:r>
              <a:rPr lang="pl-PL" b="1" dirty="0">
                <a:solidFill>
                  <a:srgbClr val="7030A0"/>
                </a:solidFill>
              </a:rPr>
              <a:t>są ograniczone.</a:t>
            </a:r>
          </a:p>
          <a:p>
            <a:pPr algn="just"/>
            <a:r>
              <a:rPr lang="pl-PL" dirty="0"/>
              <a:t>Przyczyną tej sytuacji jest </a:t>
            </a:r>
            <a:r>
              <a:rPr lang="pl-PL" b="1" dirty="0">
                <a:solidFill>
                  <a:srgbClr val="7030A0"/>
                </a:solidFill>
              </a:rPr>
              <a:t>niechęć </a:t>
            </a:r>
            <a:r>
              <a:rPr lang="pl-PL" b="1" dirty="0" smtClean="0">
                <a:solidFill>
                  <a:srgbClr val="7030A0"/>
                </a:solidFill>
              </a:rPr>
              <a:t>pracodawców </a:t>
            </a:r>
            <a:r>
              <a:rPr lang="pl-PL" dirty="0"/>
              <a:t>do </a:t>
            </a:r>
            <a:r>
              <a:rPr lang="pl-PL" dirty="0" smtClean="0"/>
              <a:t>ujawniania tego </a:t>
            </a:r>
            <a:r>
              <a:rPr lang="pl-PL" dirty="0"/>
              <a:t>rodzaju informacji.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badań przeprowadzonych w </a:t>
            </a:r>
            <a:r>
              <a:rPr lang="pl-PL" b="1" dirty="0">
                <a:solidFill>
                  <a:srgbClr val="7030A0"/>
                </a:solidFill>
              </a:rPr>
              <a:t>Instytucie </a:t>
            </a:r>
            <a:r>
              <a:rPr lang="pl-PL" b="1" dirty="0" smtClean="0">
                <a:solidFill>
                  <a:srgbClr val="7030A0"/>
                </a:solidFill>
              </a:rPr>
              <a:t>Medycyny Pracy </a:t>
            </a:r>
            <a:r>
              <a:rPr lang="pl-PL" b="1" dirty="0">
                <a:solidFill>
                  <a:srgbClr val="7030A0"/>
                </a:solidFill>
              </a:rPr>
              <a:t>w Łodzi </a:t>
            </a:r>
            <a:r>
              <a:rPr lang="pl-PL" dirty="0"/>
              <a:t>w ramach tematu badawczego </a:t>
            </a:r>
            <a:r>
              <a:rPr lang="pl-PL" dirty="0" err="1"/>
              <a:t>MZiOS</a:t>
            </a:r>
            <a:r>
              <a:rPr lang="pl-PL" dirty="0"/>
              <a:t> </a:t>
            </a:r>
            <a:r>
              <a:rPr lang="pl-PL" dirty="0" smtClean="0"/>
              <a:t>227/99 pt</a:t>
            </a:r>
            <a:r>
              <a:rPr lang="pl-PL" dirty="0"/>
              <a:t>. „</a:t>
            </a:r>
            <a:r>
              <a:rPr lang="pl-PL" b="1" dirty="0">
                <a:solidFill>
                  <a:srgbClr val="7030A0"/>
                </a:solidFill>
              </a:rPr>
              <a:t>Ocena zagrożeń zdrowotnych zawodowego narażenia na </a:t>
            </a:r>
            <a:r>
              <a:rPr lang="pl-PL" b="1" dirty="0" smtClean="0">
                <a:solidFill>
                  <a:srgbClr val="7030A0"/>
                </a:solidFill>
              </a:rPr>
              <a:t>wibrację ogólną </a:t>
            </a:r>
            <a:r>
              <a:rPr lang="pl-PL" b="1" dirty="0">
                <a:solidFill>
                  <a:srgbClr val="7030A0"/>
                </a:solidFill>
              </a:rPr>
              <a:t>u </a:t>
            </a:r>
            <a:r>
              <a:rPr lang="pl-PL" b="1" dirty="0" smtClean="0">
                <a:solidFill>
                  <a:srgbClr val="7030A0"/>
                </a:solidFill>
              </a:rPr>
              <a:t>kierowców samochodów </a:t>
            </a:r>
            <a:r>
              <a:rPr lang="pl-PL" b="1" dirty="0">
                <a:solidFill>
                  <a:srgbClr val="7030A0"/>
                </a:solidFill>
              </a:rPr>
              <a:t>ciężarowych i </a:t>
            </a:r>
            <a:r>
              <a:rPr lang="pl-PL" b="1" dirty="0" smtClean="0">
                <a:solidFill>
                  <a:srgbClr val="7030A0"/>
                </a:solidFill>
              </a:rPr>
              <a:t>operatorów </a:t>
            </a:r>
            <a:r>
              <a:rPr lang="pl-PL" b="1" dirty="0">
                <a:solidFill>
                  <a:srgbClr val="7030A0"/>
                </a:solidFill>
              </a:rPr>
              <a:t>ciężkiego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sprzętu drogowego</a:t>
            </a:r>
            <a:r>
              <a:rPr lang="pl-PL" dirty="0"/>
              <a:t>” wynika, że na ponad </a:t>
            </a:r>
            <a:r>
              <a:rPr lang="pl-PL" b="1" dirty="0">
                <a:solidFill>
                  <a:srgbClr val="7030A0"/>
                </a:solidFill>
              </a:rPr>
              <a:t>70% stanowisk nie </a:t>
            </a:r>
            <a:r>
              <a:rPr lang="pl-PL" b="1" dirty="0" smtClean="0">
                <a:solidFill>
                  <a:srgbClr val="7030A0"/>
                </a:solidFill>
              </a:rPr>
              <a:t>wykonuje się pomiarów </a:t>
            </a:r>
            <a:r>
              <a:rPr lang="pl-PL" b="1" dirty="0">
                <a:solidFill>
                  <a:srgbClr val="7030A0"/>
                </a:solidFill>
              </a:rPr>
              <a:t>wibracji </a:t>
            </a:r>
            <a:r>
              <a:rPr lang="pl-PL" b="1" dirty="0" smtClean="0">
                <a:solidFill>
                  <a:srgbClr val="7030A0"/>
                </a:solidFill>
              </a:rPr>
              <a:t>ogólnej</a:t>
            </a:r>
            <a:r>
              <a:rPr lang="pl-PL" dirty="0"/>
              <a:t>. Pracodawcy wskazują na </a:t>
            </a:r>
            <a:r>
              <a:rPr lang="pl-PL" b="1" dirty="0" smtClean="0">
                <a:solidFill>
                  <a:srgbClr val="7030A0"/>
                </a:solidFill>
              </a:rPr>
              <a:t>trudności w </a:t>
            </a:r>
            <a:r>
              <a:rPr lang="pl-PL" b="1" dirty="0">
                <a:solidFill>
                  <a:srgbClr val="7030A0"/>
                </a:solidFill>
              </a:rPr>
              <a:t>wykonaniu </a:t>
            </a:r>
            <a:r>
              <a:rPr lang="pl-PL" b="1" dirty="0" smtClean="0">
                <a:solidFill>
                  <a:srgbClr val="7030A0"/>
                </a:solidFill>
              </a:rPr>
              <a:t>pomiarów </a:t>
            </a:r>
            <a:r>
              <a:rPr lang="pl-PL" b="1" dirty="0">
                <a:solidFill>
                  <a:srgbClr val="7030A0"/>
                </a:solidFill>
              </a:rPr>
              <a:t>lub brak zaleceń Inspekcji Sanitarnej</a:t>
            </a:r>
            <a:r>
              <a:rPr lang="pl-PL" dirty="0"/>
              <a:t> co do </a:t>
            </a:r>
            <a:r>
              <a:rPr lang="pl-PL" dirty="0" smtClean="0"/>
              <a:t>konieczności przeprowadzania pomiarów </a:t>
            </a:r>
            <a:r>
              <a:rPr lang="pl-PL" dirty="0"/>
              <a:t>drgań mechanicznych.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Wyniki </a:t>
            </a:r>
            <a:r>
              <a:rPr lang="pl-PL" b="1" dirty="0" smtClean="0">
                <a:solidFill>
                  <a:srgbClr val="7030A0"/>
                </a:solidFill>
              </a:rPr>
              <a:t>pomiarów </a:t>
            </a:r>
            <a:r>
              <a:rPr lang="pl-PL" b="1" dirty="0">
                <a:solidFill>
                  <a:srgbClr val="7030A0"/>
                </a:solidFill>
              </a:rPr>
              <a:t>wibracji </a:t>
            </a:r>
            <a:r>
              <a:rPr lang="pl-PL" b="1" dirty="0" smtClean="0">
                <a:solidFill>
                  <a:srgbClr val="7030A0"/>
                </a:solidFill>
              </a:rPr>
              <a:t>ogólnej </a:t>
            </a:r>
            <a:r>
              <a:rPr lang="pl-PL" dirty="0"/>
              <a:t>uzyskane z </a:t>
            </a:r>
            <a:r>
              <a:rPr lang="pl-PL" dirty="0" smtClean="0"/>
              <a:t>dwóch przedsiębiorstw wykonujących </a:t>
            </a:r>
            <a:r>
              <a:rPr lang="pl-PL" b="1" dirty="0">
                <a:solidFill>
                  <a:srgbClr val="7030A0"/>
                </a:solidFill>
              </a:rPr>
              <a:t>przewozy międzynarodowe nie wykazały </a:t>
            </a:r>
            <a:r>
              <a:rPr lang="pl-PL" b="1" dirty="0" smtClean="0">
                <a:solidFill>
                  <a:srgbClr val="7030A0"/>
                </a:solidFill>
              </a:rPr>
              <a:t>przekroczeń </a:t>
            </a:r>
            <a:r>
              <a:rPr lang="pl-PL" dirty="0" smtClean="0"/>
              <a:t>normatywów </a:t>
            </a:r>
            <a:r>
              <a:rPr lang="pl-PL" dirty="0"/>
              <a:t>higienicznych dla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>
                <a:solidFill>
                  <a:srgbClr val="7030A0"/>
                </a:solidFill>
              </a:rPr>
              <a:t>8-godzinnego </a:t>
            </a:r>
            <a:r>
              <a:rPr lang="pl-PL" b="1" dirty="0">
                <a:solidFill>
                  <a:srgbClr val="7030A0"/>
                </a:solidFill>
              </a:rPr>
              <a:t>dnia pracy</a:t>
            </a:r>
            <a:r>
              <a:rPr lang="pl-PL" dirty="0"/>
              <a:t>, </a:t>
            </a:r>
            <a:r>
              <a:rPr lang="pl-PL" dirty="0" smtClean="0"/>
              <a:t>natomiast w dwóch </a:t>
            </a:r>
            <a:r>
              <a:rPr lang="pl-PL" dirty="0"/>
              <a:t>przedsiębiorstwach wykonujących </a:t>
            </a:r>
            <a:r>
              <a:rPr lang="pl-PL" b="1" u="sng" dirty="0">
                <a:solidFill>
                  <a:srgbClr val="C00000"/>
                </a:solidFill>
              </a:rPr>
              <a:t>transport </a:t>
            </a:r>
            <a:r>
              <a:rPr lang="pl-PL" b="1" u="sng" dirty="0" smtClean="0">
                <a:solidFill>
                  <a:srgbClr val="C00000"/>
                </a:solidFill>
              </a:rPr>
              <a:t>drogowy krajowy </a:t>
            </a:r>
            <a:r>
              <a:rPr lang="pl-PL" b="1" u="sng" dirty="0">
                <a:solidFill>
                  <a:srgbClr val="C00000"/>
                </a:solidFill>
              </a:rPr>
              <a:t>i usługi budowlane stwierdzono przekroczenia </a:t>
            </a:r>
            <a:r>
              <a:rPr lang="pl-PL" b="1" u="sng" dirty="0" smtClean="0">
                <a:solidFill>
                  <a:srgbClr val="C00000"/>
                </a:solidFill>
              </a:rPr>
              <a:t>najwyższych dopuszczalnych </a:t>
            </a:r>
            <a:r>
              <a:rPr lang="pl-PL" b="1" u="sng" dirty="0">
                <a:solidFill>
                  <a:srgbClr val="C00000"/>
                </a:solidFill>
              </a:rPr>
              <a:t>wartości drgań o działaniu </a:t>
            </a:r>
            <a:r>
              <a:rPr lang="pl-PL" b="1" u="sng" dirty="0" smtClean="0">
                <a:solidFill>
                  <a:srgbClr val="C00000"/>
                </a:solidFill>
              </a:rPr>
              <a:t>ogólnym </a:t>
            </a:r>
            <a:r>
              <a:rPr lang="pl-PL" b="1" u="sng" dirty="0">
                <a:solidFill>
                  <a:srgbClr val="C00000"/>
                </a:solidFill>
              </a:rPr>
              <a:t>w samochodach</a:t>
            </a:r>
          </a:p>
          <a:p>
            <a:pPr algn="just"/>
            <a:r>
              <a:rPr lang="pl-PL" b="1" dirty="0">
                <a:solidFill>
                  <a:srgbClr val="7030A0"/>
                </a:solidFill>
              </a:rPr>
              <a:t>Star 166 i ciężkim sprzęcie budowlanym (koparko-spycharki). </a:t>
            </a:r>
            <a:r>
              <a:rPr lang="pl-PL" b="1" dirty="0" smtClean="0">
                <a:solidFill>
                  <a:srgbClr val="7030A0"/>
                </a:solidFill>
              </a:rPr>
              <a:t>Stan techniczny pojazdów </a:t>
            </a:r>
            <a:r>
              <a:rPr lang="pl-PL" dirty="0"/>
              <a:t>użytkowanych w przedsiębiorstwie większość </a:t>
            </a:r>
            <a:r>
              <a:rPr lang="pl-PL" dirty="0" smtClean="0"/>
              <a:t>pracodawców (szczególnie </a:t>
            </a:r>
            <a:r>
              <a:rPr lang="pl-PL" dirty="0"/>
              <a:t>wykonujących usługi w transporcie </a:t>
            </a:r>
            <a:r>
              <a:rPr lang="pl-PL" dirty="0" smtClean="0"/>
              <a:t>międzynarodowym) ocenia </a:t>
            </a:r>
            <a:r>
              <a:rPr lang="pl-PL" dirty="0"/>
              <a:t>jako dobry, co koresponduje z opinią </a:t>
            </a:r>
            <a:r>
              <a:rPr lang="pl-PL" dirty="0" smtClean="0"/>
              <a:t>pracowników.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59632" y="647921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Źródło (http</a:t>
            </a:r>
            <a:r>
              <a:rPr lang="pl-PL" dirty="0"/>
              <a:t>://</a:t>
            </a:r>
            <a:r>
              <a:rPr lang="pl-PL" dirty="0" smtClean="0"/>
              <a:t>rop.sejm.gov.pl/1_0ld/opracowania/pdf/material2.pdf)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09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1"/>
            <a:ext cx="8856984" cy="936105"/>
          </a:xfrm>
        </p:spPr>
        <p:txBody>
          <a:bodyPr/>
          <a:lstStyle/>
          <a:p>
            <a:pPr algn="ctr"/>
            <a:r>
              <a:rPr lang="pl-PL" dirty="0" smtClean="0"/>
              <a:t>Przykładowe Źródła drgań </a:t>
            </a:r>
            <a:br>
              <a:rPr lang="pl-PL" dirty="0" smtClean="0"/>
            </a:br>
            <a:r>
              <a:rPr lang="pl-PL" dirty="0" smtClean="0"/>
              <a:t>w transporcie</a:t>
            </a:r>
            <a:endParaRPr lang="pl-PL" dirty="0"/>
          </a:p>
        </p:txBody>
      </p:sp>
      <p:pic>
        <p:nvPicPr>
          <p:cNvPr id="9218" name="Picture 2" descr="Zamiast elektroniki są na jezdni specjalne kolein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442495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3" y="3805590"/>
            <a:ext cx="394218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/>
              <a:t>http://www.poboczem.pl/naszym-zdaniem/news-w-polsce-nie-mozesz-puscic-kierownicy,nId,5685</a:t>
            </a:r>
          </a:p>
        </p:txBody>
      </p:sp>
      <p:pic>
        <p:nvPicPr>
          <p:cNvPr id="9220" name="Picture 4" descr="http://bezprzesady.pl/wp-content/media/2011/01/koleiny-na-parkingu-du%C5%BCy-problem-dla-parkuj%C4%85cyc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2"/>
          <a:stretch/>
        </p:blipFill>
        <p:spPr bwMode="auto">
          <a:xfrm>
            <a:off x="4283968" y="3429000"/>
            <a:ext cx="4530079" cy="297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283968" y="5825312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50" dirty="0"/>
              <a:t>http://bezprzesady.pl/problemy-naszego-miasta/administracja-osiedla-kopernika-zawiodla/attachment/koleiny-na-parkingu-duzy-problem-dla-parkujacych</a:t>
            </a:r>
          </a:p>
        </p:txBody>
      </p:sp>
      <p:pic>
        <p:nvPicPr>
          <p:cNvPr id="9222" name="Picture 6" descr="http://www.przyjaznamotoryzacja.pl/var/plain_site/storage/images/media/images/nowoczesne-silniki-i-agregaty-1/16345-1-pol-PL/Nowoczesne-silniki-i-agregaty-1_preview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67" b="96000" l="4500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0846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148064" y="2967335"/>
            <a:ext cx="25201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http://www.przyjaznamotoryzacja.pl</a:t>
            </a:r>
          </a:p>
        </p:txBody>
      </p:sp>
    </p:spTree>
    <p:extLst>
      <p:ext uri="{BB962C8B-B14F-4D97-AF65-F5344CB8AC3E}">
        <p14:creationId xmlns:p14="http://schemas.microsoft.com/office/powerpoint/2010/main" val="121201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Kąt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720</TotalTime>
  <Words>1691</Words>
  <Application>Microsoft Office PowerPoint</Application>
  <PresentationFormat>Pokaz na ekranie (4:3)</PresentationFormat>
  <Paragraphs>257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Kąty</vt:lpstr>
      <vt:lpstr>DRGANIA W TRANSPORCIE DROGOWTM</vt:lpstr>
      <vt:lpstr>Podstawowe pojęcia</vt:lpstr>
      <vt:lpstr>Dane statystyczne</vt:lpstr>
      <vt:lpstr>Oddziaływanie drgań na człowieka</vt:lpstr>
      <vt:lpstr>Oddziaływanie drgań na człowieka</vt:lpstr>
      <vt:lpstr>Oddziaływanie drgań na człowieka</vt:lpstr>
      <vt:lpstr>Ogólna charakterystyka drgań  w transporcie</vt:lpstr>
      <vt:lpstr>Ogólna charakterystyka drgań  w transporcie</vt:lpstr>
      <vt:lpstr>Przykładowe Źródła drgań  w transporcie</vt:lpstr>
      <vt:lpstr>Ogólna charakterystyka drgań  w transporcie</vt:lpstr>
      <vt:lpstr>Ocena narażenia</vt:lpstr>
      <vt:lpstr>Ocena narażenia</vt:lpstr>
      <vt:lpstr>Ocena narażenia wartości progowe</vt:lpstr>
      <vt:lpstr>Ocena narażenia najwyższe dopuszczalne natężenia</vt:lpstr>
      <vt:lpstr>Ocena narażenia najwyższe dopuszczalne natężenia</vt:lpstr>
      <vt:lpstr>Ocena narażenia - młodociani najwyższe dopuszczalne natężenia</vt:lpstr>
      <vt:lpstr>Ocena narażenia - kobiety najwyższe dopuszczalne natężenia</vt:lpstr>
      <vt:lpstr>Ocena ryzyka</vt:lpstr>
      <vt:lpstr>Ocena ryzyka</vt:lpstr>
      <vt:lpstr>Profilaktyka oraz Działania organizacyjnotechniczne</vt:lpstr>
      <vt:lpstr>Profilaktyka oraz Działania organizacyjnotechniczne</vt:lpstr>
      <vt:lpstr>Profilaktyka  opieka zdrowotna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DRGANIA W TRANSPORCIE DROGOWTM</dc:title>
  <cp:lastModifiedBy>Janczewski Piotr</cp:lastModifiedBy>
  <cp:revision>46</cp:revision>
  <dcterms:modified xsi:type="dcterms:W3CDTF">2012-09-27T06:14:17Z</dcterms:modified>
</cp:coreProperties>
</file>